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1"/>
  </p:notesMasterIdLst>
  <p:sldIdLst>
    <p:sldId id="256" r:id="rId2"/>
    <p:sldId id="262" r:id="rId3"/>
    <p:sldId id="257" r:id="rId4"/>
    <p:sldId id="263" r:id="rId5"/>
    <p:sldId id="264" r:id="rId6"/>
    <p:sldId id="269" r:id="rId7"/>
    <p:sldId id="265" r:id="rId8"/>
    <p:sldId id="266" r:id="rId9"/>
    <p:sldId id="274" r:id="rId10"/>
    <p:sldId id="267" r:id="rId11"/>
    <p:sldId id="268" r:id="rId12"/>
    <p:sldId id="258" r:id="rId13"/>
    <p:sldId id="259" r:id="rId14"/>
    <p:sldId id="270" r:id="rId15"/>
    <p:sldId id="271" r:id="rId16"/>
    <p:sldId id="273" r:id="rId17"/>
    <p:sldId id="260" r:id="rId18"/>
    <p:sldId id="26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A1DED-1124-4907-98BC-6EF51C6A4DBE}" type="datetimeFigureOut">
              <a:rPr lang="de-CH" smtClean="0"/>
              <a:t>30.11.2015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B856A-8B7C-4EBE-9DE9-393C4B794D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789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B856A-8B7C-4EBE-9DE9-393C4B794D84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51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76C7-0C66-49A9-BB77-FE2EC7ECD2B9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8DD1-74C5-4E47-AD50-9B0CFE3A461C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5C42-90C0-498F-B202-0E1FA3D70A26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55D2-41A3-4E44-A95D-F19B31E19784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A0D065F-DFB0-4D45-82C4-EEBFD0D5DDCE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E5AC-09C0-4FB6-B12A-8D8CFCD0CFC3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2CF5-3527-4B0E-A6F0-21480B4BA6DA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4305-BF78-4F13-915A-82BB11E0097E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AFCB-84D1-4945-A3AD-0E32764E36FA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58C5-1B40-4032-AFAC-F6C7921D731B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0AC6-E267-4C10-85F8-FB3A4547D61D}" type="datetime1">
              <a:rPr lang="en-US" smtClean="0"/>
              <a:t>11/30/2015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0968B4-B7FC-48FA-B156-F08A205DECD3}" type="datetime1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Infiltrations</a:t>
            </a:r>
            <a:r>
              <a:rPr lang="de-DE" dirty="0" smtClean="0"/>
              <a:t> </a:t>
            </a:r>
            <a:r>
              <a:rPr lang="de-DE" dirty="0" err="1" smtClean="0"/>
              <a:t>diagnostiques</a:t>
            </a:r>
            <a:r>
              <a:rPr lang="de-DE" dirty="0" smtClean="0"/>
              <a:t> et </a:t>
            </a:r>
            <a:r>
              <a:rPr lang="de-DE" dirty="0" err="1" smtClean="0"/>
              <a:t>thérapeutiques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51560" y="4969824"/>
            <a:ext cx="7891272" cy="1069848"/>
          </a:xfrm>
        </p:spPr>
        <p:txBody>
          <a:bodyPr/>
          <a:lstStyle/>
          <a:p>
            <a:r>
              <a:rPr lang="de-DE" dirty="0" smtClean="0"/>
              <a:t>Dr. med. Stefan Stöckli</a:t>
            </a:r>
          </a:p>
          <a:p>
            <a:r>
              <a:rPr lang="de-DE" dirty="0" smtClean="0"/>
              <a:t>03.02.2016 </a:t>
            </a:r>
            <a:r>
              <a:rPr lang="de-DE" dirty="0" err="1" smtClean="0"/>
              <a:t>Saignelegier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805" y="622135"/>
            <a:ext cx="3298006" cy="162017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Dry </a:t>
            </a:r>
            <a:r>
              <a:rPr lang="de-DE" dirty="0" err="1" smtClean="0"/>
              <a:t>needling</a:t>
            </a:r>
            <a:r>
              <a:rPr lang="de-DE" dirty="0" smtClean="0"/>
              <a:t> </a:t>
            </a:r>
            <a:r>
              <a:rPr lang="de-DE" dirty="0" err="1" smtClean="0"/>
              <a:t>pour</a:t>
            </a:r>
            <a:r>
              <a:rPr lang="de-DE" dirty="0" smtClean="0"/>
              <a:t> les </a:t>
            </a:r>
            <a:r>
              <a:rPr lang="de-DE" dirty="0" err="1" smtClean="0"/>
              <a:t>duleurs</a:t>
            </a:r>
            <a:r>
              <a:rPr lang="de-DE" dirty="0" smtClean="0"/>
              <a:t> </a:t>
            </a:r>
            <a:r>
              <a:rPr lang="de-DE" dirty="0" err="1" smtClean="0"/>
              <a:t>myofasciales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983" y="1289304"/>
            <a:ext cx="3642452" cy="2828257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086" y="4007714"/>
            <a:ext cx="3500227" cy="2693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668844"/>
            <a:ext cx="7271160" cy="3280129"/>
          </a:xfrm>
          <a:prstGeom prst="rect">
            <a:avLst/>
          </a:prstGeo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1053" y="484632"/>
            <a:ext cx="10727195" cy="1609344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Evidence</a:t>
            </a:r>
            <a:r>
              <a:rPr lang="de-DE" sz="4000" dirty="0" smtClean="0"/>
              <a:t> de dry </a:t>
            </a:r>
            <a:r>
              <a:rPr lang="de-DE" sz="4000" dirty="0" err="1" smtClean="0"/>
              <a:t>Needling</a:t>
            </a:r>
            <a:r>
              <a:rPr lang="de-DE" sz="4000" dirty="0" smtClean="0"/>
              <a:t> </a:t>
            </a:r>
            <a:r>
              <a:rPr lang="de-DE" sz="4000" dirty="0" err="1" smtClean="0"/>
              <a:t>pour</a:t>
            </a:r>
            <a:r>
              <a:rPr lang="de-DE" sz="4000" dirty="0" smtClean="0"/>
              <a:t> </a:t>
            </a:r>
            <a:br>
              <a:rPr lang="de-DE" sz="4000" dirty="0" smtClean="0"/>
            </a:br>
            <a:r>
              <a:rPr lang="de-DE" sz="4000" dirty="0" smtClean="0"/>
              <a:t>les </a:t>
            </a:r>
            <a:r>
              <a:rPr lang="de-DE" sz="4000" dirty="0" err="1" smtClean="0"/>
              <a:t>duleurs</a:t>
            </a:r>
            <a:r>
              <a:rPr lang="de-DE" sz="4000" dirty="0" smtClean="0"/>
              <a:t> </a:t>
            </a:r>
            <a:r>
              <a:rPr lang="de-DE" sz="4000" dirty="0" err="1" smtClean="0"/>
              <a:t>myofasciales</a:t>
            </a:r>
            <a:endParaRPr lang="de-CH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9848" y="2362040"/>
            <a:ext cx="10058400" cy="4050792"/>
          </a:xfrm>
        </p:spPr>
        <p:txBody>
          <a:bodyPr>
            <a:normAutofit/>
          </a:bodyPr>
          <a:lstStyle/>
          <a:p>
            <a:r>
              <a:rPr lang="de-DE" sz="2800" dirty="0" err="1" smtClean="0"/>
              <a:t>Evidence</a:t>
            </a:r>
            <a:r>
              <a:rPr lang="de-DE" sz="2800" dirty="0" smtClean="0"/>
              <a:t> 1A- </a:t>
            </a:r>
            <a:r>
              <a:rPr lang="de-DE" sz="2800" dirty="0" err="1" smtClean="0"/>
              <a:t>pour</a:t>
            </a:r>
            <a:r>
              <a:rPr lang="de-DE" sz="2800" dirty="0" smtClean="0"/>
              <a:t> </a:t>
            </a:r>
            <a:r>
              <a:rPr lang="de-DE" sz="2800" dirty="0" err="1" smtClean="0"/>
              <a:t>un</a:t>
            </a:r>
            <a:r>
              <a:rPr lang="de-DE" sz="2800" dirty="0" smtClean="0"/>
              <a:t> </a:t>
            </a:r>
            <a:r>
              <a:rPr lang="de-DE" sz="2800" dirty="0" err="1" smtClean="0"/>
              <a:t>e</a:t>
            </a:r>
            <a:r>
              <a:rPr lang="de-DE" sz="2800" dirty="0" err="1" smtClean="0"/>
              <a:t>ffet</a:t>
            </a:r>
            <a:r>
              <a:rPr lang="de-DE" sz="2800" dirty="0" smtClean="0"/>
              <a:t> </a:t>
            </a:r>
            <a:r>
              <a:rPr lang="de-DE" sz="2800" dirty="0" err="1"/>
              <a:t>immédiate</a:t>
            </a:r>
            <a:r>
              <a:rPr lang="de-DE" sz="2800" dirty="0"/>
              <a:t> </a:t>
            </a:r>
            <a:r>
              <a:rPr lang="de-DE" sz="2800" dirty="0" smtClean="0"/>
              <a:t>et </a:t>
            </a:r>
            <a:r>
              <a:rPr lang="de-DE" sz="2800" dirty="0" err="1" smtClean="0"/>
              <a:t>après</a:t>
            </a:r>
            <a:r>
              <a:rPr lang="de-DE" sz="2800" dirty="0" smtClean="0"/>
              <a:t> 4 </a:t>
            </a:r>
            <a:r>
              <a:rPr lang="de-DE" sz="2800" dirty="0" err="1" smtClean="0"/>
              <a:t>semaines</a:t>
            </a:r>
            <a:endParaRPr lang="de-DE" sz="2800" dirty="0" smtClean="0"/>
          </a:p>
          <a:p>
            <a:r>
              <a:rPr lang="de-DE" sz="2800" dirty="0" smtClean="0"/>
              <a:t>2 </a:t>
            </a:r>
            <a:r>
              <a:rPr lang="de-DE" sz="2800" dirty="0" err="1" smtClean="0"/>
              <a:t>études</a:t>
            </a:r>
            <a:r>
              <a:rPr lang="de-DE" sz="2800" dirty="0" smtClean="0"/>
              <a:t> </a:t>
            </a:r>
            <a:r>
              <a:rPr lang="de-DE" sz="2800" dirty="0" err="1" smtClean="0"/>
              <a:t>comparaient</a:t>
            </a:r>
            <a:r>
              <a:rPr lang="de-DE" sz="2800" dirty="0" smtClean="0"/>
              <a:t> dry </a:t>
            </a:r>
            <a:r>
              <a:rPr lang="de-DE" sz="2800" dirty="0" err="1" smtClean="0"/>
              <a:t>needling</a:t>
            </a:r>
            <a:r>
              <a:rPr lang="de-DE" sz="2800" dirty="0" smtClean="0"/>
              <a:t> </a:t>
            </a:r>
            <a:r>
              <a:rPr lang="de-DE" sz="2800" dirty="0" err="1" smtClean="0"/>
              <a:t>seul</a:t>
            </a:r>
            <a:r>
              <a:rPr lang="de-DE" sz="2800" dirty="0" smtClean="0"/>
              <a:t> et des </a:t>
            </a:r>
            <a:r>
              <a:rPr lang="de-DE" sz="2800" dirty="0" err="1" smtClean="0"/>
              <a:t>piqûeres</a:t>
            </a:r>
            <a:r>
              <a:rPr lang="de-DE" sz="2800" dirty="0" smtClean="0"/>
              <a:t> </a:t>
            </a:r>
            <a:r>
              <a:rPr lang="de-DE" sz="2800" dirty="0" err="1" smtClean="0"/>
              <a:t>avec</a:t>
            </a:r>
            <a:r>
              <a:rPr lang="de-DE" sz="2800" dirty="0" smtClean="0"/>
              <a:t> </a:t>
            </a:r>
            <a:r>
              <a:rPr lang="de-DE" sz="2800" dirty="0" err="1" smtClean="0"/>
              <a:t>lidocaine</a:t>
            </a:r>
            <a:r>
              <a:rPr lang="de-DE" sz="2800" dirty="0" smtClean="0"/>
              <a:t>, les </a:t>
            </a:r>
            <a:r>
              <a:rPr lang="de-DE" sz="2800" dirty="0" err="1" smtClean="0"/>
              <a:t>résultats</a:t>
            </a:r>
            <a:r>
              <a:rPr lang="de-DE" sz="2800" dirty="0" smtClean="0"/>
              <a:t> </a:t>
            </a:r>
            <a:r>
              <a:rPr lang="de-DE" sz="2800" dirty="0" err="1" smtClean="0"/>
              <a:t>étaient</a:t>
            </a:r>
            <a:r>
              <a:rPr lang="de-DE" sz="2800" dirty="0" smtClean="0"/>
              <a:t> </a:t>
            </a:r>
            <a:r>
              <a:rPr lang="de-DE" sz="2800" dirty="0" err="1" smtClean="0"/>
              <a:t>meilleurs</a:t>
            </a:r>
            <a:r>
              <a:rPr lang="de-DE" sz="2800" dirty="0" smtClean="0"/>
              <a:t> </a:t>
            </a:r>
            <a:r>
              <a:rPr lang="de-DE" sz="2800" dirty="0" err="1" smtClean="0"/>
              <a:t>pour</a:t>
            </a:r>
            <a:r>
              <a:rPr lang="de-DE" sz="2800" dirty="0" smtClean="0"/>
              <a:t> </a:t>
            </a:r>
            <a:r>
              <a:rPr lang="de-DE" sz="2800" dirty="0" err="1" smtClean="0"/>
              <a:t>lidicaine</a:t>
            </a:r>
            <a:endParaRPr lang="de-DE" sz="2800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r>
              <a:rPr lang="en-US" sz="1500" b="1" dirty="0"/>
              <a:t>Effectiveness of dry needling for upper-quarter myofascial pain: a systematic review and </a:t>
            </a:r>
            <a:r>
              <a:rPr lang="en-US" sz="1500" b="1" dirty="0" smtClean="0"/>
              <a:t>meta-analysis; </a:t>
            </a:r>
            <a:r>
              <a:rPr lang="en-US" sz="1500" dirty="0"/>
              <a:t>J </a:t>
            </a:r>
            <a:r>
              <a:rPr lang="en-US" sz="1500" dirty="0" err="1"/>
              <a:t>Orthop</a:t>
            </a:r>
            <a:r>
              <a:rPr lang="en-US" sz="1500" dirty="0"/>
              <a:t> Sports Phys </a:t>
            </a:r>
            <a:r>
              <a:rPr lang="en-US" sz="1500" dirty="0" err="1"/>
              <a:t>Ther</a:t>
            </a:r>
            <a:r>
              <a:rPr lang="en-US" sz="1500" dirty="0"/>
              <a:t>. 2013 Sep;43(9):</a:t>
            </a:r>
            <a:r>
              <a:rPr lang="en-US" sz="1500" dirty="0" smtClean="0"/>
              <a:t>620-34</a:t>
            </a:r>
          </a:p>
          <a:p>
            <a:r>
              <a:rPr lang="en-US" sz="1500" b="1" dirty="0"/>
              <a:t>Acupuncture and dry needling in the management of myofascial trigger point pain</a:t>
            </a:r>
            <a:r>
              <a:rPr lang="en-US" sz="1500" i="1" dirty="0"/>
              <a:t>: a systematic review and meta-analysis of </a:t>
            </a:r>
            <a:r>
              <a:rPr lang="en-US" sz="1500" i="1" dirty="0" err="1"/>
              <a:t>randomised</a:t>
            </a:r>
            <a:r>
              <a:rPr lang="en-US" sz="1500" i="1" dirty="0"/>
              <a:t> controlled trials. </a:t>
            </a:r>
            <a:r>
              <a:rPr lang="en-US" sz="1500" i="1" dirty="0" err="1"/>
              <a:t>Eur</a:t>
            </a:r>
            <a:r>
              <a:rPr lang="en-US" sz="1500" i="1" dirty="0"/>
              <a:t> J Pain 2009; 13: </a:t>
            </a:r>
            <a:r>
              <a:rPr lang="en-US" sz="1500" i="1" dirty="0" smtClean="0"/>
              <a:t>3–10 (inconclusive, </a:t>
            </a:r>
            <a:r>
              <a:rPr lang="en-US" sz="1500" i="1" dirty="0" err="1" smtClean="0"/>
              <a:t>wenige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studien</a:t>
            </a:r>
            <a:r>
              <a:rPr lang="en-US" sz="1500" i="1" dirty="0" smtClean="0"/>
              <a:t>)</a:t>
            </a:r>
          </a:p>
          <a:p>
            <a:r>
              <a:rPr lang="en-US" sz="1500" b="1" dirty="0" smtClean="0"/>
              <a:t>Myofascial </a:t>
            </a:r>
            <a:r>
              <a:rPr lang="en-US" sz="1500" b="1" dirty="0"/>
              <a:t>pain syndrome of the head and neck</a:t>
            </a:r>
            <a:r>
              <a:rPr lang="en-US" sz="1500" i="1" dirty="0"/>
              <a:t>: a review of clinical characteristics of 164 patients. Oral </a:t>
            </a:r>
            <a:r>
              <a:rPr lang="en-US" sz="1500" i="1" dirty="0" err="1"/>
              <a:t>Surg</a:t>
            </a:r>
            <a:r>
              <a:rPr lang="en-US" sz="1500" i="1" dirty="0"/>
              <a:t> Oral Med Oral </a:t>
            </a:r>
            <a:r>
              <a:rPr lang="en-US" sz="1500" i="1" dirty="0" err="1"/>
              <a:t>Pathol</a:t>
            </a:r>
            <a:r>
              <a:rPr lang="en-US" sz="1500" i="1" dirty="0"/>
              <a:t> 1985; 60: 615–23</a:t>
            </a:r>
            <a:endParaRPr lang="en-US" sz="1500" dirty="0"/>
          </a:p>
          <a:p>
            <a:endParaRPr lang="de-CH" dirty="0"/>
          </a:p>
        </p:txBody>
      </p:sp>
      <p:pic>
        <p:nvPicPr>
          <p:cNvPr id="5" name="Inhaltsplatzhalt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689" y="0"/>
            <a:ext cx="2971311" cy="1970108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84632"/>
            <a:ext cx="10215154" cy="1609344"/>
          </a:xfrm>
        </p:spPr>
        <p:txBody>
          <a:bodyPr/>
          <a:lstStyle/>
          <a:p>
            <a:pPr algn="ctr"/>
            <a:r>
              <a:rPr lang="de-DE" dirty="0" err="1"/>
              <a:t>L´évidence</a:t>
            </a:r>
            <a:r>
              <a:rPr lang="de-DE" dirty="0"/>
              <a:t> </a:t>
            </a:r>
            <a:r>
              <a:rPr lang="de-DE" dirty="0" smtClean="0"/>
              <a:t>des </a:t>
            </a:r>
            <a:r>
              <a:rPr lang="de-DE" dirty="0" err="1" smtClean="0"/>
              <a:t>piqûres</a:t>
            </a:r>
            <a:r>
              <a:rPr lang="de-DE" dirty="0" smtClean="0"/>
              <a:t> </a:t>
            </a:r>
            <a:r>
              <a:rPr lang="de-DE" dirty="0" err="1" smtClean="0"/>
              <a:t>avec</a:t>
            </a:r>
            <a:r>
              <a:rPr lang="de-DE" dirty="0" smtClean="0"/>
              <a:t> </a:t>
            </a:r>
            <a:r>
              <a:rPr lang="de-DE" dirty="0" err="1" smtClean="0"/>
              <a:t>radioscopie</a:t>
            </a:r>
            <a:endParaRPr lang="de-CH" dirty="0"/>
          </a:p>
        </p:txBody>
      </p:sp>
      <p:pic>
        <p:nvPicPr>
          <p:cNvPr id="4" name="Inhaltsplatzhalt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784" y="0"/>
            <a:ext cx="2344216" cy="1554317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7905" y="2446673"/>
            <a:ext cx="3819344" cy="428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848" y="147748"/>
            <a:ext cx="10058400" cy="1609344"/>
          </a:xfrm>
        </p:spPr>
        <p:txBody>
          <a:bodyPr>
            <a:normAutofit/>
          </a:bodyPr>
          <a:lstStyle/>
          <a:p>
            <a:r>
              <a:rPr lang="de-DE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Infiltrations</a:t>
            </a: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thérapeutiques</a:t>
            </a: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avec</a:t>
            </a:r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de-DE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600" dirty="0"/>
              <a:t>é</a:t>
            </a:r>
            <a:r>
              <a:rPr lang="de-DE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roides</a:t>
            </a: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contre</a:t>
            </a: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</a:t>
            </a:r>
            <a:r>
              <a:rPr lang="de-DE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douleurs</a:t>
            </a: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radiculaires</a:t>
            </a: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</a:t>
            </a:r>
            <a:r>
              <a:rPr lang="de-DE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</a:t>
            </a: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d`une</a:t>
            </a: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hernie</a:t>
            </a: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discale</a:t>
            </a:r>
            <a:endParaRPr lang="de-C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Interlaminaire</a:t>
            </a:r>
            <a:r>
              <a:rPr lang="en-US" b="1" dirty="0" smtClean="0"/>
              <a:t> </a:t>
            </a:r>
            <a:r>
              <a:rPr lang="en-US" b="1" dirty="0" err="1" smtClean="0"/>
              <a:t>lombaire</a:t>
            </a:r>
            <a:r>
              <a:rPr lang="en-US" b="1" dirty="0" smtClean="0"/>
              <a:t> 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Evidence forte </a:t>
            </a:r>
            <a:r>
              <a:rPr lang="en-US" dirty="0" smtClean="0"/>
              <a:t>pour und </a:t>
            </a:r>
            <a:r>
              <a:rPr lang="en-US" dirty="0" err="1" smtClean="0"/>
              <a:t>r</a:t>
            </a:r>
            <a:r>
              <a:rPr lang="en-US" dirty="0" err="1"/>
              <a:t>é</a:t>
            </a:r>
            <a:r>
              <a:rPr lang="en-US" dirty="0" err="1" smtClean="0"/>
              <a:t>duction</a:t>
            </a:r>
            <a:r>
              <a:rPr lang="en-US" dirty="0" smtClean="0"/>
              <a:t> des </a:t>
            </a:r>
            <a:r>
              <a:rPr lang="en-US" dirty="0" err="1" smtClean="0"/>
              <a:t>douleur</a:t>
            </a:r>
            <a:r>
              <a:rPr lang="en-US" dirty="0" err="1"/>
              <a:t>s</a:t>
            </a:r>
            <a:r>
              <a:rPr lang="en-US" dirty="0" smtClean="0"/>
              <a:t> </a:t>
            </a:r>
            <a:r>
              <a:rPr lang="en-US" dirty="0"/>
              <a:t>&lt;6 </a:t>
            </a:r>
            <a:r>
              <a:rPr lang="en-US" dirty="0" err="1" smtClean="0"/>
              <a:t>semaines</a:t>
            </a:r>
            <a:endParaRPr lang="en-US" dirty="0"/>
          </a:p>
          <a:p>
            <a:pPr lvl="1"/>
            <a:r>
              <a:rPr lang="en-US" dirty="0" smtClean="0"/>
              <a:t>Evidence </a:t>
            </a:r>
            <a:r>
              <a:rPr lang="en-US" dirty="0" err="1" smtClean="0"/>
              <a:t>limitée</a:t>
            </a:r>
            <a:r>
              <a:rPr lang="en-US" dirty="0" smtClean="0"/>
              <a:t> pour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/>
              <a:t>é</a:t>
            </a:r>
            <a:r>
              <a:rPr lang="en-US" dirty="0" err="1" smtClean="0"/>
              <a:t>duction</a:t>
            </a:r>
            <a:r>
              <a:rPr lang="en-US" dirty="0" smtClean="0"/>
              <a:t> des </a:t>
            </a:r>
            <a:r>
              <a:rPr lang="en-US" dirty="0" err="1" smtClean="0"/>
              <a:t>douleurs</a:t>
            </a:r>
            <a:r>
              <a:rPr lang="en-US" dirty="0" smtClean="0"/>
              <a:t> </a:t>
            </a:r>
            <a:r>
              <a:rPr lang="en-US" dirty="0"/>
              <a:t>&gt;6 </a:t>
            </a:r>
            <a:r>
              <a:rPr lang="en-US" dirty="0" err="1" smtClean="0"/>
              <a:t>semaines</a:t>
            </a:r>
            <a:endParaRPr lang="en-US" dirty="0"/>
          </a:p>
          <a:p>
            <a:r>
              <a:rPr lang="en-US" b="1" dirty="0" err="1" smtClean="0"/>
              <a:t>Lombaire</a:t>
            </a:r>
            <a:r>
              <a:rPr lang="en-US" b="1" dirty="0" smtClean="0"/>
              <a:t> </a:t>
            </a:r>
            <a:r>
              <a:rPr lang="en-US" b="1" dirty="0" err="1" smtClean="0"/>
              <a:t>transforaminale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Evidence forte </a:t>
            </a:r>
            <a:r>
              <a:rPr lang="en-US" dirty="0" smtClean="0"/>
              <a:t>pour und </a:t>
            </a:r>
            <a:r>
              <a:rPr lang="en-US" dirty="0" err="1" smtClean="0"/>
              <a:t>r</a:t>
            </a:r>
            <a:r>
              <a:rPr lang="en-US" dirty="0" err="1"/>
              <a:t>é</a:t>
            </a:r>
            <a:r>
              <a:rPr lang="en-US" dirty="0" err="1" smtClean="0"/>
              <a:t>duction</a:t>
            </a:r>
            <a:r>
              <a:rPr lang="en-US" dirty="0" smtClean="0"/>
              <a:t> des </a:t>
            </a:r>
            <a:r>
              <a:rPr lang="en-US" dirty="0" err="1" smtClean="0"/>
              <a:t>douleurs</a:t>
            </a:r>
            <a:r>
              <a:rPr lang="en-US" dirty="0" smtClean="0"/>
              <a:t> &lt;6 </a:t>
            </a:r>
            <a:r>
              <a:rPr lang="en-US" dirty="0" err="1" smtClean="0"/>
              <a:t>semaines</a:t>
            </a:r>
            <a:endParaRPr lang="en-US" dirty="0"/>
          </a:p>
          <a:p>
            <a:pPr lvl="1"/>
            <a:r>
              <a:rPr lang="en-US" dirty="0" smtClean="0"/>
              <a:t>Evidence mod</a:t>
            </a:r>
            <a:r>
              <a:rPr lang="de-DE" dirty="0" err="1" smtClean="0"/>
              <a:t>érée</a:t>
            </a:r>
            <a:r>
              <a:rPr lang="en-US" dirty="0" smtClean="0"/>
              <a:t> pour und </a:t>
            </a:r>
            <a:r>
              <a:rPr lang="en-US" dirty="0" err="1" smtClean="0"/>
              <a:t>réduction</a:t>
            </a:r>
            <a:r>
              <a:rPr lang="en-US" dirty="0" smtClean="0"/>
              <a:t> des </a:t>
            </a:r>
            <a:r>
              <a:rPr lang="en-US" dirty="0" err="1" smtClean="0"/>
              <a:t>douleurs</a:t>
            </a:r>
            <a:r>
              <a:rPr lang="en-US" dirty="0" smtClean="0"/>
              <a:t> </a:t>
            </a:r>
            <a:r>
              <a:rPr lang="en-US" dirty="0"/>
              <a:t>&gt;6 </a:t>
            </a:r>
            <a:r>
              <a:rPr lang="en-US" dirty="0" err="1" smtClean="0"/>
              <a:t>semaines</a:t>
            </a:r>
            <a:endParaRPr lang="en-US" dirty="0" smtClean="0"/>
          </a:p>
          <a:p>
            <a:r>
              <a:rPr lang="en-US" b="1" dirty="0" err="1" smtClean="0"/>
              <a:t>Interlaminaire</a:t>
            </a:r>
            <a:r>
              <a:rPr lang="en-US" b="1" dirty="0" smtClean="0"/>
              <a:t> </a:t>
            </a:r>
            <a:r>
              <a:rPr lang="en-US" b="1" dirty="0" err="1"/>
              <a:t>cervicale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Evidence mod</a:t>
            </a:r>
            <a:r>
              <a:rPr lang="de-DE" dirty="0" err="1"/>
              <a:t>érée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err="1" smtClean="0"/>
              <a:t>Transforaminale</a:t>
            </a:r>
            <a:r>
              <a:rPr lang="en-US" b="1" dirty="0" smtClean="0"/>
              <a:t> </a:t>
            </a:r>
            <a:r>
              <a:rPr lang="en-US" b="1" dirty="0" err="1" smtClean="0"/>
              <a:t>cervicale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Evidence </a:t>
            </a:r>
            <a:r>
              <a:rPr lang="en-US" dirty="0"/>
              <a:t>mod</a:t>
            </a:r>
            <a:r>
              <a:rPr lang="de-DE" dirty="0" err="1"/>
              <a:t>érée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300" dirty="0" smtClean="0"/>
              <a:t>Pain </a:t>
            </a:r>
            <a:r>
              <a:rPr lang="en-US" sz="1300" dirty="0"/>
              <a:t>Physician 2007; 10:185-212, systemic review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228" y="2121408"/>
            <a:ext cx="2006020" cy="200602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28" y="4249701"/>
            <a:ext cx="2006020" cy="212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L´origine</a:t>
            </a:r>
            <a:r>
              <a:rPr lang="de-DE" dirty="0" smtClean="0"/>
              <a:t> des </a:t>
            </a:r>
            <a:r>
              <a:rPr lang="de-DE" dirty="0" err="1" smtClean="0"/>
              <a:t>lombalgies</a:t>
            </a:r>
            <a:r>
              <a:rPr lang="de-DE" dirty="0" smtClean="0"/>
              <a:t> </a:t>
            </a:r>
            <a:r>
              <a:rPr lang="de-DE" dirty="0" err="1" smtClean="0"/>
              <a:t>sans</a:t>
            </a:r>
            <a:r>
              <a:rPr lang="de-DE" dirty="0" smtClean="0"/>
              <a:t> </a:t>
            </a:r>
            <a:r>
              <a:rPr lang="de-DE" dirty="0" err="1" smtClean="0"/>
              <a:t>irradiations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altLang="de-DE" dirty="0" smtClean="0"/>
              <a:t>Arthrose:</a:t>
            </a:r>
            <a:endParaRPr lang="de-CH" altLang="de-DE" dirty="0"/>
          </a:p>
          <a:p>
            <a:pPr lvl="1"/>
            <a:r>
              <a:rPr lang="de-CH" altLang="de-DE" dirty="0" err="1" smtClean="0"/>
              <a:t>Fazettaire</a:t>
            </a:r>
            <a:r>
              <a:rPr lang="de-CH" altLang="de-DE" dirty="0" smtClean="0"/>
              <a:t> </a:t>
            </a:r>
          </a:p>
          <a:p>
            <a:pPr lvl="2"/>
            <a:r>
              <a:rPr lang="de-CH" altLang="de-DE" dirty="0" smtClean="0"/>
              <a:t>15-40</a:t>
            </a:r>
            <a:r>
              <a:rPr lang="de-CH" altLang="de-DE" dirty="0"/>
              <a:t>% </a:t>
            </a:r>
            <a:r>
              <a:rPr lang="de-CH" altLang="de-DE" dirty="0" smtClean="0"/>
              <a:t>des </a:t>
            </a:r>
            <a:r>
              <a:rPr lang="de-CH" altLang="de-DE" dirty="0" err="1" smtClean="0"/>
              <a:t>lombalgies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chroniques</a:t>
            </a:r>
            <a:endParaRPr lang="de-CH" altLang="de-DE" dirty="0"/>
          </a:p>
          <a:p>
            <a:pPr lvl="2"/>
            <a:r>
              <a:rPr lang="de-CH" altLang="de-DE" dirty="0"/>
              <a:t>40-50% </a:t>
            </a:r>
            <a:r>
              <a:rPr lang="de-CH" altLang="de-DE" dirty="0" err="1" smtClean="0"/>
              <a:t>ders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cervicalgies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choniques</a:t>
            </a:r>
            <a:endParaRPr lang="de-CH" altLang="de-DE" dirty="0" smtClean="0"/>
          </a:p>
          <a:p>
            <a:pPr lvl="1"/>
            <a:r>
              <a:rPr lang="de-CH" altLang="de-DE" dirty="0" smtClean="0"/>
              <a:t>SIG </a:t>
            </a:r>
            <a:r>
              <a:rPr lang="de-CH" altLang="de-DE" dirty="0"/>
              <a:t>15% (</a:t>
            </a:r>
            <a:r>
              <a:rPr lang="de-CH" altLang="de-DE" dirty="0" err="1"/>
              <a:t>Maigne</a:t>
            </a:r>
            <a:r>
              <a:rPr lang="de-CH" altLang="de-DE" dirty="0"/>
              <a:t>, J. </a:t>
            </a:r>
            <a:r>
              <a:rPr lang="de-CH" altLang="de-DE" dirty="0" err="1"/>
              <a:t>Spine</a:t>
            </a:r>
            <a:r>
              <a:rPr lang="de-CH" altLang="de-DE" dirty="0"/>
              <a:t> 1996: 21; 1889-92)</a:t>
            </a:r>
          </a:p>
          <a:p>
            <a:pPr lvl="1"/>
            <a:r>
              <a:rPr lang="de-CH" altLang="de-DE" dirty="0" err="1"/>
              <a:t>Discogen</a:t>
            </a:r>
            <a:r>
              <a:rPr lang="de-CH" altLang="de-DE" dirty="0"/>
              <a:t> 40% (</a:t>
            </a:r>
            <a:r>
              <a:rPr lang="de-CH" altLang="de-DE" dirty="0" err="1"/>
              <a:t>Schwarter</a:t>
            </a:r>
            <a:r>
              <a:rPr lang="de-CH" altLang="de-DE" dirty="0"/>
              <a:t>, A. </a:t>
            </a:r>
            <a:r>
              <a:rPr lang="de-CH" altLang="de-DE" dirty="0" err="1"/>
              <a:t>Spine</a:t>
            </a:r>
            <a:r>
              <a:rPr lang="de-CH" altLang="de-DE" dirty="0"/>
              <a:t> 1995: 20(17); 1878-1883) ???</a:t>
            </a:r>
          </a:p>
          <a:p>
            <a:r>
              <a:rPr lang="de-CH" altLang="de-DE" dirty="0" err="1" smtClean="0"/>
              <a:t>Iatrogenique</a:t>
            </a:r>
            <a:r>
              <a:rPr lang="de-CH" altLang="de-DE" dirty="0" smtClean="0"/>
              <a:t> </a:t>
            </a:r>
            <a:r>
              <a:rPr lang="de-CH" altLang="de-DE" dirty="0"/>
              <a:t>(</a:t>
            </a:r>
            <a:r>
              <a:rPr lang="de-CH" altLang="de-DE" dirty="0" err="1"/>
              <a:t>Failed</a:t>
            </a:r>
            <a:r>
              <a:rPr lang="de-CH" altLang="de-DE" dirty="0"/>
              <a:t> back </a:t>
            </a:r>
            <a:r>
              <a:rPr lang="de-CH" altLang="de-DE" dirty="0" err="1"/>
              <a:t>surgery</a:t>
            </a:r>
            <a:r>
              <a:rPr lang="de-CH" altLang="de-DE" dirty="0"/>
              <a:t> </a:t>
            </a:r>
            <a:r>
              <a:rPr lang="de-CH" altLang="de-DE" dirty="0" err="1"/>
              <a:t>syndrome</a:t>
            </a:r>
            <a:r>
              <a:rPr lang="de-CH" altLang="de-DE" dirty="0"/>
              <a:t>) </a:t>
            </a:r>
          </a:p>
          <a:p>
            <a:r>
              <a:rPr lang="de-CH" altLang="de-DE" smtClean="0"/>
              <a:t>Multifaktorielle? </a:t>
            </a:r>
            <a:endParaRPr lang="de-CH" altLang="de-DE" dirty="0"/>
          </a:p>
          <a:p>
            <a:r>
              <a:rPr lang="de-CH" altLang="de-DE" dirty="0" err="1" smtClean="0"/>
              <a:t>Idiopathique</a:t>
            </a:r>
            <a:endParaRPr lang="de-CH" altLang="de-DE" dirty="0"/>
          </a:p>
          <a:p>
            <a:r>
              <a:rPr lang="de-CH" altLang="de-DE" dirty="0" smtClean="0"/>
              <a:t>Somatoforme?</a:t>
            </a:r>
            <a:endParaRPr lang="de-CH" altLang="de-DE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834" y="2093976"/>
            <a:ext cx="2905294" cy="387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diagnostique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aux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lombalgies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irradiations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9848" y="3320716"/>
            <a:ext cx="10058400" cy="2851484"/>
          </a:xfrm>
        </p:spPr>
        <p:txBody>
          <a:bodyPr/>
          <a:lstStyle/>
          <a:p>
            <a:r>
              <a:rPr lang="de-DE" dirty="0" smtClean="0"/>
              <a:t>Medial </a:t>
            </a:r>
            <a:r>
              <a:rPr lang="de-DE" dirty="0" err="1" smtClean="0"/>
              <a:t>Branch</a:t>
            </a:r>
            <a:r>
              <a:rPr lang="de-DE" dirty="0" smtClean="0"/>
              <a:t> Bloc (MBB) </a:t>
            </a:r>
            <a:r>
              <a:rPr lang="de-DE" dirty="0" err="1" smtClean="0"/>
              <a:t>cervical</a:t>
            </a:r>
            <a:r>
              <a:rPr lang="de-DE" dirty="0" smtClean="0"/>
              <a:t>, </a:t>
            </a:r>
            <a:r>
              <a:rPr lang="de-DE" dirty="0" err="1" smtClean="0"/>
              <a:t>thoracique</a:t>
            </a:r>
            <a:r>
              <a:rPr lang="de-DE" dirty="0" smtClean="0"/>
              <a:t> et </a:t>
            </a:r>
            <a:r>
              <a:rPr lang="de-DE" dirty="0" err="1" smtClean="0"/>
              <a:t>lombaire</a:t>
            </a:r>
            <a:endParaRPr lang="de-DE" dirty="0" smtClean="0"/>
          </a:p>
          <a:p>
            <a:r>
              <a:rPr lang="de-DE" dirty="0" smtClean="0"/>
              <a:t>SIG </a:t>
            </a:r>
            <a:r>
              <a:rPr lang="de-DE" dirty="0" err="1" smtClean="0"/>
              <a:t>infiltration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680" y="4174236"/>
            <a:ext cx="1847850" cy="24765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968" y="200367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Evidence</a:t>
            </a:r>
            <a:r>
              <a:rPr lang="de-DE" dirty="0" smtClean="0"/>
              <a:t> des medial </a:t>
            </a:r>
            <a:r>
              <a:rPr lang="de-DE" dirty="0" err="1" smtClean="0"/>
              <a:t>branch</a:t>
            </a:r>
            <a:r>
              <a:rPr lang="de-DE" dirty="0" smtClean="0"/>
              <a:t> </a:t>
            </a:r>
            <a:r>
              <a:rPr lang="de-DE" dirty="0" err="1" smtClean="0"/>
              <a:t>blocks</a:t>
            </a:r>
            <a:r>
              <a:rPr lang="de-DE" dirty="0" smtClean="0"/>
              <a:t> </a:t>
            </a:r>
            <a:r>
              <a:rPr lang="de-DE" dirty="0" err="1" smtClean="0"/>
              <a:t>diagnostiques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 forte pour des MBB </a:t>
            </a:r>
            <a:r>
              <a:rPr lang="en-US" dirty="0" err="1" smtClean="0"/>
              <a:t>lombaires</a:t>
            </a:r>
            <a:r>
              <a:rPr lang="en-US" dirty="0" smtClean="0"/>
              <a:t> et </a:t>
            </a:r>
            <a:r>
              <a:rPr lang="en-US" dirty="0" err="1" smtClean="0"/>
              <a:t>cervicales</a:t>
            </a:r>
            <a:r>
              <a:rPr lang="en-US" dirty="0" smtClean="0"/>
              <a:t>, </a:t>
            </a:r>
            <a:r>
              <a:rPr lang="en-US" dirty="0" err="1" smtClean="0"/>
              <a:t>modérée</a:t>
            </a:r>
            <a:r>
              <a:rPr lang="en-US" dirty="0" smtClean="0"/>
              <a:t> pour des MBB </a:t>
            </a:r>
            <a:r>
              <a:rPr lang="en-US" dirty="0" err="1" smtClean="0"/>
              <a:t>thoraciques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/>
              <a:t>Systematic review of diagnostic utility of facet (zygapophysial) joint injections in chronic spinal pain: an </a:t>
            </a:r>
            <a:r>
              <a:rPr lang="en-US" b="1" dirty="0" smtClean="0"/>
              <a:t>update, </a:t>
            </a:r>
            <a:r>
              <a:rPr lang="en-US" dirty="0"/>
              <a:t>Pain </a:t>
            </a:r>
            <a:r>
              <a:rPr lang="en-US" dirty="0" smtClean="0"/>
              <a:t>Physician </a:t>
            </a:r>
            <a:r>
              <a:rPr lang="en-US" dirty="0"/>
              <a:t>2007 Jan;10(1):213-28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Thermocoagulation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lineaire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9848" y="1700463"/>
            <a:ext cx="10058400" cy="4471737"/>
          </a:xfrm>
        </p:spPr>
        <p:txBody>
          <a:bodyPr/>
          <a:lstStyle/>
          <a:p>
            <a:r>
              <a:rPr lang="de-DE" dirty="0" smtClean="0"/>
              <a:t>La </a:t>
            </a:r>
            <a:r>
              <a:rPr lang="de-DE" dirty="0" err="1" smtClean="0"/>
              <a:t>cons</a:t>
            </a:r>
            <a:r>
              <a:rPr lang="en-US" dirty="0"/>
              <a:t>é</a:t>
            </a:r>
            <a:r>
              <a:rPr lang="de-DE" dirty="0" err="1" smtClean="0"/>
              <a:t>quence</a:t>
            </a:r>
            <a:r>
              <a:rPr lang="de-DE" dirty="0" smtClean="0"/>
              <a:t> </a:t>
            </a:r>
            <a:r>
              <a:rPr lang="de-DE" dirty="0" err="1" smtClean="0"/>
              <a:t>cons</a:t>
            </a:r>
            <a:r>
              <a:rPr lang="en-US" dirty="0" err="1" smtClean="0"/>
              <a:t>érvative</a:t>
            </a:r>
            <a:r>
              <a:rPr lang="de-DE" dirty="0" smtClean="0"/>
              <a:t> </a:t>
            </a:r>
            <a:r>
              <a:rPr lang="de-DE" dirty="0" err="1" smtClean="0"/>
              <a:t>après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MBB positiv</a:t>
            </a:r>
          </a:p>
          <a:p>
            <a:r>
              <a:rPr lang="de-DE" dirty="0" smtClean="0"/>
              <a:t>Bien </a:t>
            </a:r>
            <a:r>
              <a:rPr lang="de-DE" dirty="0" err="1" smtClean="0"/>
              <a:t>evalu</a:t>
            </a:r>
            <a:r>
              <a:rPr lang="en-US" dirty="0" smtClean="0"/>
              <a:t>é par des </a:t>
            </a:r>
            <a:r>
              <a:rPr lang="en-US" dirty="0" err="1" smtClean="0"/>
              <a:t>études</a:t>
            </a:r>
            <a:r>
              <a:rPr lang="en-US" dirty="0" smtClean="0"/>
              <a:t> </a:t>
            </a:r>
            <a:r>
              <a:rPr lang="en-US" dirty="0" err="1" smtClean="0"/>
              <a:t>randomisées</a:t>
            </a:r>
            <a:r>
              <a:rPr lang="en-US" dirty="0" smtClean="0"/>
              <a:t> et </a:t>
            </a:r>
            <a:r>
              <a:rPr lang="en-US" dirty="0" err="1" smtClean="0"/>
              <a:t>controllées</a:t>
            </a:r>
            <a:r>
              <a:rPr lang="en-US" dirty="0" smtClean="0"/>
              <a:t> (RCT)</a:t>
            </a:r>
          </a:p>
          <a:p>
            <a:r>
              <a:rPr lang="en-US" dirty="0" err="1" smtClean="0"/>
              <a:t>Soulagement</a:t>
            </a:r>
            <a:r>
              <a:rPr lang="en-US" dirty="0" smtClean="0"/>
              <a:t> </a:t>
            </a:r>
            <a:r>
              <a:rPr lang="en-US" dirty="0" err="1" smtClean="0"/>
              <a:t>moyen</a:t>
            </a:r>
            <a:r>
              <a:rPr lang="en-US" dirty="0" smtClean="0"/>
              <a:t> après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thermo</a:t>
            </a:r>
            <a:endParaRPr lang="de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35" y="3092807"/>
            <a:ext cx="5783984" cy="353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1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 </a:t>
            </a:r>
            <a:r>
              <a:rPr lang="de-DE" dirty="0" err="1" smtClean="0"/>
              <a:t>procédé</a:t>
            </a:r>
            <a:r>
              <a:rPr lang="de-DE" dirty="0" smtClean="0"/>
              <a:t> de la </a:t>
            </a:r>
            <a:r>
              <a:rPr lang="de-DE" dirty="0" err="1" smtClean="0"/>
              <a:t>thermo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9848" y="2695074"/>
            <a:ext cx="8524040" cy="3449694"/>
          </a:xfrm>
        </p:spPr>
        <p:txBody>
          <a:bodyPr/>
          <a:lstStyle/>
          <a:p>
            <a:r>
              <a:rPr lang="de-DE" dirty="0" err="1" smtClean="0"/>
              <a:t>Placer</a:t>
            </a:r>
            <a:r>
              <a:rPr lang="de-DE" dirty="0" smtClean="0"/>
              <a:t> des </a:t>
            </a:r>
            <a:r>
              <a:rPr lang="de-DE" dirty="0" err="1" smtClean="0"/>
              <a:t>éléctrodes</a:t>
            </a:r>
            <a:r>
              <a:rPr lang="de-DE" dirty="0" smtClean="0"/>
              <a:t> </a:t>
            </a:r>
            <a:r>
              <a:rPr lang="de-DE" dirty="0" err="1" smtClean="0"/>
              <a:t>près</a:t>
            </a:r>
            <a:r>
              <a:rPr lang="de-DE" dirty="0" smtClean="0"/>
              <a:t> des </a:t>
            </a:r>
            <a:r>
              <a:rPr lang="de-DE" dirty="0" err="1" smtClean="0"/>
              <a:t>branches</a:t>
            </a:r>
            <a:r>
              <a:rPr lang="de-DE" dirty="0" smtClean="0"/>
              <a:t> mediales</a:t>
            </a:r>
          </a:p>
          <a:p>
            <a:r>
              <a:rPr lang="de-DE" dirty="0" err="1" smtClean="0"/>
              <a:t>Rechauffer</a:t>
            </a:r>
            <a:r>
              <a:rPr lang="de-DE" dirty="0" smtClean="0"/>
              <a:t> la </a:t>
            </a:r>
            <a:r>
              <a:rPr lang="de-DE" dirty="0" err="1" smtClean="0"/>
              <a:t>pointe</a:t>
            </a:r>
            <a:r>
              <a:rPr lang="de-DE" dirty="0" smtClean="0"/>
              <a:t> de </a:t>
            </a:r>
            <a:r>
              <a:rPr lang="de-DE" dirty="0" err="1" smtClean="0"/>
              <a:t>l`aiguille</a:t>
            </a:r>
            <a:r>
              <a:rPr lang="de-DE" dirty="0" smtClean="0"/>
              <a:t> à 80°C </a:t>
            </a:r>
            <a:r>
              <a:rPr lang="de-DE" dirty="0" err="1" smtClean="0"/>
              <a:t>pour</a:t>
            </a:r>
            <a:r>
              <a:rPr lang="de-DE" dirty="0" smtClean="0"/>
              <a:t> 2 </a:t>
            </a:r>
            <a:r>
              <a:rPr lang="de-DE" dirty="0" err="1" smtClean="0"/>
              <a:t>minutes</a:t>
            </a:r>
            <a:endParaRPr lang="de-DE" dirty="0" smtClean="0"/>
          </a:p>
          <a:p>
            <a:r>
              <a:rPr lang="de-DE" dirty="0" smtClean="0"/>
              <a:t>La </a:t>
            </a:r>
            <a:r>
              <a:rPr lang="de-DE" dirty="0" err="1" smtClean="0"/>
              <a:t>procédé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ambulante</a:t>
            </a:r>
          </a:p>
          <a:p>
            <a:r>
              <a:rPr lang="de-DE" dirty="0" smtClean="0"/>
              <a:t>Bien à faire </a:t>
            </a:r>
            <a:r>
              <a:rPr lang="de-DE" dirty="0" err="1" smtClean="0"/>
              <a:t>aux</a:t>
            </a:r>
            <a:r>
              <a:rPr lang="de-DE" dirty="0" smtClean="0"/>
              <a:t> </a:t>
            </a:r>
            <a:r>
              <a:rPr lang="de-DE" dirty="0" err="1" smtClean="0"/>
              <a:t>patientes</a:t>
            </a:r>
            <a:r>
              <a:rPr lang="de-DE" dirty="0" smtClean="0"/>
              <a:t> multimorbides</a:t>
            </a:r>
          </a:p>
          <a:p>
            <a:r>
              <a:rPr lang="de-DE" dirty="0" err="1" smtClean="0"/>
              <a:t>Comparé</a:t>
            </a:r>
            <a:r>
              <a:rPr lang="de-DE" dirty="0" smtClean="0"/>
              <a:t> </a:t>
            </a:r>
            <a:r>
              <a:rPr lang="de-DE" dirty="0" err="1" smtClean="0"/>
              <a:t>avec</a:t>
            </a:r>
            <a:r>
              <a:rPr lang="de-DE" dirty="0" smtClean="0"/>
              <a:t>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opération</a:t>
            </a:r>
            <a:r>
              <a:rPr lang="de-DE" dirty="0" smtClean="0"/>
              <a:t> </a:t>
            </a:r>
            <a:r>
              <a:rPr lang="de-DE" dirty="0" err="1" smtClean="0"/>
              <a:t>stabilisante</a:t>
            </a:r>
            <a:r>
              <a:rPr lang="de-DE" dirty="0" smtClean="0"/>
              <a:t>, la </a:t>
            </a:r>
            <a:r>
              <a:rPr lang="de-DE" dirty="0" err="1" smtClean="0"/>
              <a:t>dimension</a:t>
            </a:r>
            <a:r>
              <a:rPr lang="de-DE" dirty="0" smtClean="0"/>
              <a:t> de la </a:t>
            </a:r>
          </a:p>
          <a:p>
            <a:pPr marL="0" indent="0">
              <a:buNone/>
            </a:pPr>
            <a:r>
              <a:rPr lang="de-DE" dirty="0" err="1" smtClean="0"/>
              <a:t>mobilité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comme</a:t>
            </a:r>
            <a:r>
              <a:rPr lang="de-DE" dirty="0" smtClean="0"/>
              <a:t> avant (</a:t>
            </a:r>
            <a:r>
              <a:rPr lang="de-DE" dirty="0" err="1" smtClean="0"/>
              <a:t>pas</a:t>
            </a:r>
            <a:r>
              <a:rPr lang="de-DE" dirty="0" smtClean="0"/>
              <a:t> de </a:t>
            </a:r>
            <a:r>
              <a:rPr lang="de-DE" dirty="0" err="1" smtClean="0"/>
              <a:t>limite</a:t>
            </a:r>
            <a:r>
              <a:rPr lang="de-DE" dirty="0" smtClean="0"/>
              <a:t>)</a:t>
            </a:r>
          </a:p>
          <a:p>
            <a:r>
              <a:rPr lang="de-DE" dirty="0" smtClean="0"/>
              <a:t>On </a:t>
            </a:r>
            <a:r>
              <a:rPr lang="de-DE" dirty="0" err="1" smtClean="0"/>
              <a:t>peut</a:t>
            </a:r>
            <a:r>
              <a:rPr lang="de-DE" dirty="0" smtClean="0"/>
              <a:t> </a:t>
            </a:r>
            <a:r>
              <a:rPr lang="de-DE" dirty="0" err="1" smtClean="0"/>
              <a:t>rép</a:t>
            </a:r>
            <a:r>
              <a:rPr lang="de-DE" dirty="0" err="1"/>
              <a:t>é</a:t>
            </a:r>
            <a:r>
              <a:rPr lang="de-DE" dirty="0" err="1" smtClean="0"/>
              <a:t>ter</a:t>
            </a:r>
            <a:r>
              <a:rPr lang="de-DE" dirty="0" smtClean="0"/>
              <a:t> le </a:t>
            </a:r>
            <a:r>
              <a:rPr lang="de-DE" dirty="0" err="1" smtClean="0"/>
              <a:t>procédé</a:t>
            </a:r>
            <a:r>
              <a:rPr lang="de-DE" dirty="0" smtClean="0"/>
              <a:t> </a:t>
            </a:r>
            <a:r>
              <a:rPr lang="de-DE" dirty="0" err="1" smtClean="0"/>
              <a:t>sans</a:t>
            </a:r>
            <a:r>
              <a:rPr lang="de-DE" dirty="0" smtClean="0"/>
              <a:t> </a:t>
            </a:r>
            <a:r>
              <a:rPr lang="de-DE" dirty="0" err="1" smtClean="0"/>
              <a:t>limite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812" y="484632"/>
            <a:ext cx="2967789" cy="1586687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812" y="2578608"/>
            <a:ext cx="3074188" cy="34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Merci </a:t>
            </a:r>
            <a:r>
              <a:rPr lang="de-DE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beaucoup</a:t>
            </a:r>
            <a:endParaRPr lang="de-CH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7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Coup </a:t>
            </a:r>
            <a:r>
              <a:rPr lang="de-DE" dirty="0" err="1" smtClean="0"/>
              <a:t>d`oil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9848" y="2550694"/>
            <a:ext cx="10058400" cy="3621505"/>
          </a:xfrm>
        </p:spPr>
        <p:txBody>
          <a:bodyPr/>
          <a:lstStyle/>
          <a:p>
            <a:r>
              <a:rPr lang="de-DE" dirty="0" smtClean="0"/>
              <a:t>Des </a:t>
            </a:r>
            <a:r>
              <a:rPr lang="de-DE" dirty="0" err="1" smtClean="0"/>
              <a:t>différents</a:t>
            </a:r>
            <a:r>
              <a:rPr lang="de-DE" dirty="0" smtClean="0"/>
              <a:t> </a:t>
            </a:r>
            <a:r>
              <a:rPr lang="de-DE" dirty="0" err="1" smtClean="0"/>
              <a:t>possibilit</a:t>
            </a:r>
            <a:r>
              <a:rPr lang="de-DE" dirty="0" err="1"/>
              <a:t>é</a:t>
            </a:r>
            <a:r>
              <a:rPr lang="de-DE" dirty="0" err="1" smtClean="0"/>
              <a:t>s</a:t>
            </a:r>
            <a:r>
              <a:rPr lang="de-DE" dirty="0" smtClean="0"/>
              <a:t> des </a:t>
            </a:r>
            <a:r>
              <a:rPr lang="de-DE" dirty="0" err="1" smtClean="0"/>
              <a:t>infiltration</a:t>
            </a:r>
            <a:r>
              <a:rPr lang="de-DE" dirty="0" smtClean="0"/>
              <a:t> </a:t>
            </a:r>
            <a:r>
              <a:rPr lang="de-DE" dirty="0" err="1" smtClean="0"/>
              <a:t>diagnostiques</a:t>
            </a:r>
            <a:r>
              <a:rPr lang="de-DE" dirty="0" smtClean="0"/>
              <a:t> et </a:t>
            </a:r>
            <a:r>
              <a:rPr lang="de-DE" dirty="0" err="1" smtClean="0"/>
              <a:t>thérapeutiques</a:t>
            </a:r>
            <a:endParaRPr lang="de-DE" dirty="0" smtClean="0"/>
          </a:p>
          <a:p>
            <a:r>
              <a:rPr lang="de-DE" dirty="0" smtClean="0"/>
              <a:t>Les </a:t>
            </a:r>
            <a:r>
              <a:rPr lang="de-DE" dirty="0" err="1" smtClean="0"/>
              <a:t>piqûres</a:t>
            </a:r>
            <a:r>
              <a:rPr lang="de-DE" dirty="0" smtClean="0"/>
              <a:t> </a:t>
            </a:r>
            <a:r>
              <a:rPr lang="de-DE" dirty="0" err="1" smtClean="0"/>
              <a:t>guidé</a:t>
            </a:r>
            <a:r>
              <a:rPr lang="de-DE" dirty="0" smtClean="0"/>
              <a:t> par </a:t>
            </a:r>
            <a:r>
              <a:rPr lang="de-DE" dirty="0" err="1" smtClean="0"/>
              <a:t>l`ultrason</a:t>
            </a:r>
            <a:endParaRPr lang="de-DE" dirty="0" smtClean="0"/>
          </a:p>
          <a:p>
            <a:pPr lvl="1"/>
            <a:r>
              <a:rPr lang="de-DE" dirty="0" smtClean="0"/>
              <a:t>Bloc des </a:t>
            </a:r>
            <a:r>
              <a:rPr lang="de-DE" dirty="0" err="1" smtClean="0"/>
              <a:t>nerfs</a:t>
            </a:r>
            <a:r>
              <a:rPr lang="de-DE" dirty="0" smtClean="0"/>
              <a:t> </a:t>
            </a:r>
            <a:r>
              <a:rPr lang="de-DE" dirty="0" err="1"/>
              <a:t>périphériques</a:t>
            </a:r>
            <a:r>
              <a:rPr lang="de-DE" dirty="0"/>
              <a:t> </a:t>
            </a:r>
            <a:r>
              <a:rPr lang="de-DE" dirty="0" smtClean="0"/>
              <a:t>et </a:t>
            </a:r>
            <a:r>
              <a:rPr lang="de-DE" dirty="0" err="1" smtClean="0"/>
              <a:t>centrales</a:t>
            </a:r>
            <a:r>
              <a:rPr lang="de-DE" dirty="0" smtClean="0"/>
              <a:t>, </a:t>
            </a:r>
            <a:r>
              <a:rPr lang="de-DE" dirty="0" err="1" smtClean="0"/>
              <a:t>infiltrations</a:t>
            </a:r>
            <a:r>
              <a:rPr lang="de-DE" dirty="0" smtClean="0"/>
              <a:t> </a:t>
            </a:r>
            <a:r>
              <a:rPr lang="de-DE" dirty="0" err="1" smtClean="0"/>
              <a:t>dans</a:t>
            </a:r>
            <a:r>
              <a:rPr lang="de-DE" dirty="0" smtClean="0"/>
              <a:t> des </a:t>
            </a:r>
            <a:r>
              <a:rPr lang="de-DE" dirty="0" err="1" smtClean="0"/>
              <a:t>articulations</a:t>
            </a:r>
            <a:r>
              <a:rPr lang="de-DE" dirty="0" smtClean="0"/>
              <a:t>, </a:t>
            </a:r>
            <a:r>
              <a:rPr lang="de-DE" dirty="0" err="1" smtClean="0"/>
              <a:t>trggerpoint</a:t>
            </a:r>
            <a:r>
              <a:rPr lang="de-DE" dirty="0" smtClean="0"/>
              <a:t> </a:t>
            </a:r>
            <a:r>
              <a:rPr lang="de-DE" dirty="0" err="1" smtClean="0"/>
              <a:t>infiltrations</a:t>
            </a:r>
            <a:endParaRPr lang="de-DE" dirty="0" smtClean="0"/>
          </a:p>
          <a:p>
            <a:r>
              <a:rPr lang="de-DE" dirty="0" smtClean="0"/>
              <a:t>Les </a:t>
            </a:r>
            <a:r>
              <a:rPr lang="de-DE" dirty="0" err="1" smtClean="0"/>
              <a:t>piq</a:t>
            </a:r>
            <a:r>
              <a:rPr lang="de-DE" dirty="0" err="1"/>
              <a:t>û</a:t>
            </a:r>
            <a:r>
              <a:rPr lang="de-DE" dirty="0" err="1" smtClean="0"/>
              <a:t>res</a:t>
            </a:r>
            <a:r>
              <a:rPr lang="de-DE" dirty="0" smtClean="0"/>
              <a:t> </a:t>
            </a:r>
            <a:r>
              <a:rPr lang="de-DE" dirty="0" err="1" smtClean="0"/>
              <a:t>guid</a:t>
            </a:r>
            <a:r>
              <a:rPr lang="de-DE" dirty="0" err="1"/>
              <a:t>é</a:t>
            </a:r>
            <a:r>
              <a:rPr lang="de-DE" dirty="0" smtClean="0"/>
              <a:t> par </a:t>
            </a:r>
            <a:r>
              <a:rPr lang="de-DE" dirty="0" err="1" smtClean="0"/>
              <a:t>radioscopie</a:t>
            </a:r>
            <a:endParaRPr lang="de-DE" dirty="0" smtClean="0"/>
          </a:p>
          <a:p>
            <a:pPr lvl="1"/>
            <a:r>
              <a:rPr lang="de-DE" dirty="0" err="1" smtClean="0"/>
              <a:t>Diagnostiques</a:t>
            </a:r>
            <a:r>
              <a:rPr lang="de-DE" dirty="0" smtClean="0"/>
              <a:t> </a:t>
            </a:r>
            <a:r>
              <a:rPr lang="de-DE" dirty="0"/>
              <a:t>et </a:t>
            </a:r>
            <a:r>
              <a:rPr lang="de-DE" dirty="0" err="1"/>
              <a:t>thérapeutiques</a:t>
            </a:r>
            <a:endParaRPr lang="de-DE" dirty="0"/>
          </a:p>
          <a:p>
            <a:r>
              <a:rPr lang="de-DE" dirty="0" smtClean="0"/>
              <a:t>la </a:t>
            </a:r>
            <a:r>
              <a:rPr lang="de-DE" dirty="0" err="1" smtClean="0"/>
              <a:t>Thermocoagulation</a:t>
            </a:r>
            <a:r>
              <a:rPr lang="de-DE" dirty="0" smtClean="0"/>
              <a:t> </a:t>
            </a:r>
            <a:r>
              <a:rPr lang="de-DE" dirty="0" err="1"/>
              <a:t>linéaire</a:t>
            </a:r>
            <a:endParaRPr lang="de-DE" dirty="0" smtClean="0"/>
          </a:p>
          <a:p>
            <a:endParaRPr lang="de-DE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infiltrations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Guidé</a:t>
            </a:r>
            <a:r>
              <a:rPr lang="de-DE" dirty="0" smtClean="0"/>
              <a:t> par </a:t>
            </a:r>
            <a:r>
              <a:rPr lang="de-DE" dirty="0" err="1" smtClean="0"/>
              <a:t>l`ultrason</a:t>
            </a:r>
            <a:endParaRPr lang="de-DE" dirty="0" smtClean="0"/>
          </a:p>
          <a:p>
            <a:pPr lvl="1"/>
            <a:r>
              <a:rPr lang="de-DE" dirty="0" smtClean="0"/>
              <a:t>Bloc des </a:t>
            </a:r>
            <a:r>
              <a:rPr lang="de-DE" dirty="0" err="1" smtClean="0"/>
              <a:t>nerf</a:t>
            </a:r>
            <a:r>
              <a:rPr lang="de-DE" dirty="0" smtClean="0"/>
              <a:t> </a:t>
            </a:r>
            <a:r>
              <a:rPr lang="de-DE" dirty="0" err="1"/>
              <a:t>périphériques</a:t>
            </a:r>
            <a:r>
              <a:rPr lang="de-DE" dirty="0"/>
              <a:t> </a:t>
            </a:r>
            <a:r>
              <a:rPr lang="de-DE" dirty="0" err="1" smtClean="0"/>
              <a:t>ou</a:t>
            </a:r>
            <a:r>
              <a:rPr lang="de-DE" dirty="0" smtClean="0"/>
              <a:t> </a:t>
            </a:r>
            <a:r>
              <a:rPr lang="de-DE" dirty="0" err="1" smtClean="0"/>
              <a:t>mêmes</a:t>
            </a:r>
            <a:r>
              <a:rPr lang="de-DE" dirty="0" smtClean="0"/>
              <a:t> </a:t>
            </a:r>
            <a:r>
              <a:rPr lang="de-DE" dirty="0" err="1" smtClean="0"/>
              <a:t>centrales</a:t>
            </a:r>
            <a:r>
              <a:rPr lang="de-DE" dirty="0" smtClean="0"/>
              <a:t> (</a:t>
            </a:r>
            <a:r>
              <a:rPr lang="de-DE" dirty="0" err="1"/>
              <a:t>thérapeutiques</a:t>
            </a:r>
            <a:r>
              <a:rPr lang="de-DE" dirty="0"/>
              <a:t> </a:t>
            </a:r>
            <a:r>
              <a:rPr lang="de-DE" dirty="0" smtClean="0"/>
              <a:t>et </a:t>
            </a:r>
            <a:r>
              <a:rPr lang="de-DE" dirty="0" err="1" smtClean="0"/>
              <a:t>diagnostiques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Infiltrations</a:t>
            </a:r>
            <a:r>
              <a:rPr lang="de-DE" dirty="0" smtClean="0"/>
              <a:t> </a:t>
            </a:r>
            <a:r>
              <a:rPr lang="de-DE" dirty="0" err="1" smtClean="0"/>
              <a:t>dans</a:t>
            </a:r>
            <a:r>
              <a:rPr lang="de-DE" dirty="0" smtClean="0"/>
              <a:t> les </a:t>
            </a:r>
            <a:r>
              <a:rPr lang="de-DE" dirty="0" err="1" smtClean="0"/>
              <a:t>articlations</a:t>
            </a:r>
            <a:r>
              <a:rPr lang="de-DE" dirty="0" smtClean="0"/>
              <a:t> (par ex. des </a:t>
            </a:r>
            <a:r>
              <a:rPr lang="de-DE" dirty="0" err="1"/>
              <a:t>épaules</a:t>
            </a:r>
            <a:r>
              <a:rPr lang="de-DE" dirty="0" smtClean="0"/>
              <a:t>, des </a:t>
            </a:r>
            <a:r>
              <a:rPr lang="de-DE" dirty="0" err="1" smtClean="0"/>
              <a:t>fazettes</a:t>
            </a:r>
            <a:r>
              <a:rPr lang="de-DE" dirty="0" smtClean="0"/>
              <a:t>, des </a:t>
            </a:r>
            <a:r>
              <a:rPr lang="de-DE" dirty="0" err="1" smtClean="0"/>
              <a:t>hanches</a:t>
            </a:r>
            <a:r>
              <a:rPr lang="de-DE" dirty="0" smtClean="0"/>
              <a:t>, SIG etc.)</a:t>
            </a:r>
          </a:p>
          <a:p>
            <a:pPr lvl="1"/>
            <a:r>
              <a:rPr lang="de-DE" dirty="0" err="1" smtClean="0"/>
              <a:t>Infiltrations</a:t>
            </a:r>
            <a:r>
              <a:rPr lang="de-DE" dirty="0" smtClean="0"/>
              <a:t> </a:t>
            </a:r>
            <a:r>
              <a:rPr lang="de-DE" dirty="0" err="1" smtClean="0"/>
              <a:t>dans</a:t>
            </a:r>
            <a:r>
              <a:rPr lang="de-DE" dirty="0" smtClean="0"/>
              <a:t> la </a:t>
            </a:r>
            <a:r>
              <a:rPr lang="de-DE" dirty="0" err="1" smtClean="0"/>
              <a:t>musculature</a:t>
            </a:r>
            <a:r>
              <a:rPr lang="de-DE" dirty="0" smtClean="0"/>
              <a:t> (</a:t>
            </a:r>
            <a:r>
              <a:rPr lang="de-DE" dirty="0" err="1" smtClean="0"/>
              <a:t>Triggerpoints</a:t>
            </a:r>
            <a:r>
              <a:rPr lang="de-DE" dirty="0" smtClean="0"/>
              <a:t>, M. </a:t>
            </a:r>
            <a:r>
              <a:rPr lang="de-DE" dirty="0" err="1" smtClean="0"/>
              <a:t>piriformis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Guidé</a:t>
            </a:r>
            <a:r>
              <a:rPr lang="de-DE" dirty="0" smtClean="0"/>
              <a:t> par </a:t>
            </a:r>
            <a:r>
              <a:rPr lang="de-DE" dirty="0" err="1" smtClean="0"/>
              <a:t>radioscopie</a:t>
            </a:r>
            <a:endParaRPr lang="de-DE" dirty="0"/>
          </a:p>
          <a:p>
            <a:pPr lvl="1"/>
            <a:r>
              <a:rPr lang="de-DE" dirty="0" err="1" smtClean="0"/>
              <a:t>Diagnostique</a:t>
            </a:r>
            <a:endParaRPr lang="de-DE" dirty="0" smtClean="0"/>
          </a:p>
          <a:p>
            <a:pPr lvl="2"/>
            <a:r>
              <a:rPr lang="de-DE" dirty="0" err="1" smtClean="0"/>
              <a:t>Facettes</a:t>
            </a:r>
            <a:r>
              <a:rPr lang="de-DE" dirty="0" smtClean="0"/>
              <a:t> </a:t>
            </a:r>
            <a:r>
              <a:rPr lang="de-DE" dirty="0" err="1" smtClean="0"/>
              <a:t>zervicales</a:t>
            </a:r>
            <a:r>
              <a:rPr lang="de-DE" dirty="0" smtClean="0"/>
              <a:t>, </a:t>
            </a:r>
            <a:r>
              <a:rPr lang="de-DE" dirty="0" err="1" smtClean="0"/>
              <a:t>thoraciques</a:t>
            </a:r>
            <a:r>
              <a:rPr lang="de-DE" dirty="0" smtClean="0"/>
              <a:t> et </a:t>
            </a:r>
            <a:r>
              <a:rPr lang="de-DE" dirty="0" err="1" smtClean="0"/>
              <a:t>lombaires</a:t>
            </a:r>
            <a:r>
              <a:rPr lang="de-DE" dirty="0" smtClean="0"/>
              <a:t>, SIG (MBB </a:t>
            </a:r>
            <a:r>
              <a:rPr lang="de-DE" dirty="0" err="1" smtClean="0"/>
              <a:t>avec</a:t>
            </a:r>
            <a:r>
              <a:rPr lang="de-DE" dirty="0" smtClean="0"/>
              <a:t> des </a:t>
            </a:r>
            <a:r>
              <a:rPr lang="de-DE" dirty="0" err="1"/>
              <a:t>anesthétiques</a:t>
            </a:r>
            <a:r>
              <a:rPr lang="de-DE" dirty="0"/>
              <a:t> </a:t>
            </a:r>
            <a:r>
              <a:rPr lang="de-DE" dirty="0" err="1" smtClean="0"/>
              <a:t>locales</a:t>
            </a:r>
            <a:r>
              <a:rPr lang="de-DE" dirty="0" smtClean="0"/>
              <a:t>)</a:t>
            </a:r>
          </a:p>
          <a:p>
            <a:pPr lvl="2"/>
            <a:r>
              <a:rPr lang="de-DE" dirty="0" err="1" smtClean="0"/>
              <a:t>Coeliac</a:t>
            </a:r>
            <a:r>
              <a:rPr lang="de-DE" dirty="0" smtClean="0"/>
              <a:t> </a:t>
            </a:r>
            <a:r>
              <a:rPr lang="de-DE" dirty="0" err="1" smtClean="0"/>
              <a:t>plexus</a:t>
            </a:r>
            <a:r>
              <a:rPr lang="de-DE" dirty="0" smtClean="0"/>
              <a:t> bloc (par ex. </a:t>
            </a:r>
            <a:r>
              <a:rPr lang="de-DE" dirty="0" err="1" smtClean="0"/>
              <a:t>carcinoma</a:t>
            </a:r>
            <a:r>
              <a:rPr lang="de-DE" dirty="0" smtClean="0"/>
              <a:t> </a:t>
            </a:r>
            <a:r>
              <a:rPr lang="de-DE" dirty="0" err="1"/>
              <a:t>pancréatique</a:t>
            </a:r>
            <a:r>
              <a:rPr lang="de-DE" dirty="0"/>
              <a:t> </a:t>
            </a:r>
            <a:r>
              <a:rPr lang="de-DE" dirty="0" err="1" smtClean="0"/>
              <a:t>ou</a:t>
            </a:r>
            <a:r>
              <a:rPr lang="de-DE" dirty="0" smtClean="0"/>
              <a:t> de </a:t>
            </a:r>
            <a:r>
              <a:rPr lang="de-DE" dirty="0" err="1" smtClean="0"/>
              <a:t>l`estomac</a:t>
            </a:r>
            <a:r>
              <a:rPr lang="de-DE" dirty="0" smtClean="0"/>
              <a:t>)</a:t>
            </a:r>
          </a:p>
          <a:p>
            <a:pPr lvl="2"/>
            <a:r>
              <a:rPr lang="de-DE" dirty="0" smtClean="0"/>
              <a:t>Bloc des </a:t>
            </a:r>
            <a:r>
              <a:rPr lang="de-DE" dirty="0" err="1" smtClean="0"/>
              <a:t>ganglion</a:t>
            </a:r>
            <a:r>
              <a:rPr lang="de-DE" dirty="0" err="1"/>
              <a:t>s</a:t>
            </a:r>
            <a:r>
              <a:rPr lang="de-DE" dirty="0" smtClean="0"/>
              <a:t> </a:t>
            </a:r>
            <a:r>
              <a:rPr lang="de-DE" dirty="0" err="1" smtClean="0"/>
              <a:t>sympathetiques</a:t>
            </a:r>
            <a:r>
              <a:rPr lang="de-DE" dirty="0" smtClean="0"/>
              <a:t> (par ex. </a:t>
            </a:r>
            <a:r>
              <a:rPr lang="de-DE" dirty="0" err="1" smtClean="0"/>
              <a:t>ggl</a:t>
            </a:r>
            <a:r>
              <a:rPr lang="de-DE" dirty="0" smtClean="0"/>
              <a:t> </a:t>
            </a:r>
            <a:r>
              <a:rPr lang="de-DE" dirty="0" err="1" smtClean="0"/>
              <a:t>stellatum</a:t>
            </a:r>
            <a:r>
              <a:rPr lang="de-DE" dirty="0" smtClean="0"/>
              <a:t>, </a:t>
            </a:r>
            <a:r>
              <a:rPr lang="de-DE" dirty="0" err="1" smtClean="0"/>
              <a:t>lombaire</a:t>
            </a:r>
            <a:r>
              <a:rPr lang="de-DE" dirty="0" smtClean="0"/>
              <a:t>, </a:t>
            </a:r>
            <a:r>
              <a:rPr lang="de-DE" dirty="0" err="1" smtClean="0"/>
              <a:t>hypogastrique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Thérapeutique</a:t>
            </a:r>
            <a:endParaRPr lang="de-DE" dirty="0" smtClean="0"/>
          </a:p>
          <a:p>
            <a:pPr lvl="2"/>
            <a:r>
              <a:rPr lang="de-DE" dirty="0" err="1" smtClean="0"/>
              <a:t>Fazettes</a:t>
            </a:r>
            <a:r>
              <a:rPr lang="de-DE" dirty="0" smtClean="0"/>
              <a:t> </a:t>
            </a:r>
            <a:r>
              <a:rPr lang="de-DE" dirty="0" err="1" smtClean="0"/>
              <a:t>zervicales</a:t>
            </a:r>
            <a:r>
              <a:rPr lang="de-DE" dirty="0" smtClean="0"/>
              <a:t>, </a:t>
            </a:r>
            <a:r>
              <a:rPr lang="de-DE" dirty="0" err="1" smtClean="0"/>
              <a:t>thoraciques</a:t>
            </a:r>
            <a:r>
              <a:rPr lang="de-DE" dirty="0" smtClean="0"/>
              <a:t> et </a:t>
            </a:r>
            <a:r>
              <a:rPr lang="de-DE" dirty="0" err="1" smtClean="0"/>
              <a:t>lombaires</a:t>
            </a:r>
            <a:r>
              <a:rPr lang="de-DE" dirty="0" smtClean="0"/>
              <a:t>, SIG</a:t>
            </a:r>
          </a:p>
          <a:p>
            <a:pPr lvl="2"/>
            <a:r>
              <a:rPr lang="de-DE" dirty="0" err="1" smtClean="0"/>
              <a:t>Neurolyse</a:t>
            </a:r>
            <a:r>
              <a:rPr lang="de-DE" dirty="0" smtClean="0"/>
              <a:t> du </a:t>
            </a:r>
            <a:r>
              <a:rPr lang="de-DE" dirty="0" err="1" smtClean="0"/>
              <a:t>plexus</a:t>
            </a:r>
            <a:r>
              <a:rPr lang="de-DE" dirty="0" smtClean="0"/>
              <a:t> </a:t>
            </a:r>
            <a:r>
              <a:rPr lang="de-DE" dirty="0" err="1" smtClean="0"/>
              <a:t>celiac</a:t>
            </a:r>
            <a:r>
              <a:rPr lang="de-DE" dirty="0" smtClean="0"/>
              <a:t> du </a:t>
            </a:r>
            <a:r>
              <a:rPr lang="de-DE" dirty="0" err="1" smtClean="0"/>
              <a:t>plexus</a:t>
            </a:r>
            <a:r>
              <a:rPr lang="de-DE" dirty="0" smtClean="0"/>
              <a:t> </a:t>
            </a:r>
            <a:r>
              <a:rPr lang="de-DE" dirty="0" err="1" smtClean="0"/>
              <a:t>sympathetique</a:t>
            </a:r>
            <a:r>
              <a:rPr lang="de-DE" dirty="0" smtClean="0"/>
              <a:t> </a:t>
            </a:r>
            <a:r>
              <a:rPr lang="de-DE" dirty="0" err="1" smtClean="0"/>
              <a:t>lombaire</a:t>
            </a:r>
            <a:r>
              <a:rPr lang="de-DE" dirty="0" smtClean="0"/>
              <a:t> </a:t>
            </a:r>
            <a:r>
              <a:rPr lang="de-DE" dirty="0" err="1" smtClean="0"/>
              <a:t>ou</a:t>
            </a:r>
            <a:r>
              <a:rPr lang="de-DE" dirty="0" smtClean="0"/>
              <a:t> </a:t>
            </a:r>
            <a:r>
              <a:rPr lang="de-DE" dirty="0" err="1" smtClean="0"/>
              <a:t>hypogastrique</a:t>
            </a:r>
            <a:r>
              <a:rPr lang="de-DE" dirty="0" smtClean="0"/>
              <a:t> (</a:t>
            </a:r>
            <a:r>
              <a:rPr lang="de-DE" dirty="0" err="1" smtClean="0"/>
              <a:t>phenol</a:t>
            </a:r>
            <a:r>
              <a:rPr lang="de-DE" dirty="0" smtClean="0"/>
              <a:t> </a:t>
            </a:r>
            <a:r>
              <a:rPr lang="de-DE" dirty="0" err="1" smtClean="0"/>
              <a:t>ou</a:t>
            </a:r>
            <a:r>
              <a:rPr lang="de-DE" dirty="0" smtClean="0"/>
              <a:t> </a:t>
            </a:r>
            <a:r>
              <a:rPr lang="de-DE" dirty="0" err="1" smtClean="0"/>
              <a:t>alcohol</a:t>
            </a:r>
            <a:r>
              <a:rPr lang="de-DE" dirty="0" smtClean="0"/>
              <a:t>)</a:t>
            </a:r>
          </a:p>
          <a:p>
            <a:pPr lvl="2"/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758" y="244983"/>
            <a:ext cx="2438400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948" y="244731"/>
            <a:ext cx="2019300" cy="226695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Les </a:t>
            </a:r>
            <a:r>
              <a:rPr lang="de-DE" dirty="0" err="1" smtClean="0"/>
              <a:t>piqûres</a:t>
            </a:r>
            <a:r>
              <a:rPr lang="de-DE" dirty="0" smtClean="0"/>
              <a:t> </a:t>
            </a:r>
            <a:r>
              <a:rPr lang="de-DE" dirty="0" err="1" smtClean="0"/>
              <a:t>guid</a:t>
            </a:r>
            <a:r>
              <a:rPr lang="en-US" dirty="0"/>
              <a:t>é</a:t>
            </a:r>
            <a:r>
              <a:rPr lang="en-US" dirty="0" smtClean="0"/>
              <a:t> par </a:t>
            </a:r>
            <a:r>
              <a:rPr lang="en-US" dirty="0" err="1" smtClean="0"/>
              <a:t>l`ultrason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182" y="3215241"/>
            <a:ext cx="3417731" cy="2688255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Les bloc </a:t>
            </a:r>
            <a:r>
              <a:rPr lang="de-DE" dirty="0" err="1" smtClean="0"/>
              <a:t>diagn</a:t>
            </a:r>
            <a:r>
              <a:rPr lang="de-DE" dirty="0" smtClean="0"/>
              <a:t>/</a:t>
            </a:r>
            <a:r>
              <a:rPr lang="de-DE" dirty="0" err="1" smtClean="0"/>
              <a:t>therap</a:t>
            </a:r>
            <a:r>
              <a:rPr lang="de-DE" dirty="0" smtClean="0"/>
              <a:t> des </a:t>
            </a:r>
            <a:r>
              <a:rPr lang="de-DE" dirty="0" err="1" smtClean="0"/>
              <a:t>nerfs</a:t>
            </a:r>
            <a:r>
              <a:rPr lang="de-DE" dirty="0" smtClean="0"/>
              <a:t> </a:t>
            </a:r>
            <a:r>
              <a:rPr lang="de-DE" dirty="0" err="1" smtClean="0"/>
              <a:t>périphériques</a:t>
            </a:r>
            <a:r>
              <a:rPr lang="de-DE" dirty="0" smtClean="0"/>
              <a:t> et </a:t>
            </a:r>
            <a:r>
              <a:rPr lang="de-DE" dirty="0" err="1" smtClean="0"/>
              <a:t>centrales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Blocage</a:t>
            </a:r>
            <a:r>
              <a:rPr lang="de-DE" dirty="0" smtClean="0"/>
              <a:t> au sense </a:t>
            </a:r>
            <a:r>
              <a:rPr lang="de-DE" dirty="0" err="1" smtClean="0"/>
              <a:t>diagnostiques</a:t>
            </a:r>
            <a:r>
              <a:rPr lang="de-DE" dirty="0" smtClean="0"/>
              <a:t> par ex. R. </a:t>
            </a:r>
            <a:r>
              <a:rPr lang="de-DE" dirty="0" err="1" smtClean="0"/>
              <a:t>infrapatellaris</a:t>
            </a:r>
            <a:r>
              <a:rPr lang="de-DE" dirty="0" smtClean="0"/>
              <a:t> N. </a:t>
            </a:r>
            <a:r>
              <a:rPr lang="de-DE" dirty="0" err="1" smtClean="0"/>
              <a:t>sapheni</a:t>
            </a:r>
            <a:r>
              <a:rPr lang="de-DE" dirty="0" smtClean="0"/>
              <a:t>, les </a:t>
            </a:r>
            <a:r>
              <a:rPr lang="de-DE" dirty="0" err="1" smtClean="0"/>
              <a:t>racines</a:t>
            </a:r>
            <a:r>
              <a:rPr lang="de-DE" dirty="0" smtClean="0"/>
              <a:t> C5-C8, N. </a:t>
            </a:r>
            <a:r>
              <a:rPr lang="de-DE" dirty="0" err="1" smtClean="0"/>
              <a:t>suprascapularis</a:t>
            </a:r>
            <a:r>
              <a:rPr lang="de-DE" dirty="0" smtClean="0"/>
              <a:t>, N. </a:t>
            </a:r>
            <a:r>
              <a:rPr lang="de-DE" dirty="0" err="1" smtClean="0"/>
              <a:t>occipitalis</a:t>
            </a:r>
            <a:r>
              <a:rPr lang="de-DE" dirty="0" smtClean="0"/>
              <a:t> </a:t>
            </a:r>
            <a:r>
              <a:rPr lang="de-DE" dirty="0" err="1" smtClean="0"/>
              <a:t>major</a:t>
            </a:r>
            <a:r>
              <a:rPr lang="de-DE" dirty="0" smtClean="0"/>
              <a:t>, </a:t>
            </a:r>
            <a:r>
              <a:rPr lang="de-DE" dirty="0" err="1" smtClean="0"/>
              <a:t>blocage</a:t>
            </a:r>
            <a:r>
              <a:rPr lang="de-DE" dirty="0" smtClean="0"/>
              <a:t> </a:t>
            </a:r>
            <a:r>
              <a:rPr lang="de-DE" dirty="0" err="1" smtClean="0"/>
              <a:t>paravertébral</a:t>
            </a:r>
            <a:r>
              <a:rPr lang="de-DE" dirty="0" smtClean="0"/>
              <a:t> etc.</a:t>
            </a:r>
          </a:p>
          <a:p>
            <a:pPr lvl="2"/>
            <a:endParaRPr lang="de-DE" dirty="0" smtClean="0"/>
          </a:p>
          <a:p>
            <a:pPr marL="548640" lvl="2" indent="0"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Diagnostique</a:t>
            </a:r>
            <a:r>
              <a:rPr lang="de-DE" sz="2000" dirty="0" smtClean="0"/>
              <a:t> positive? (</a:t>
            </a:r>
            <a:r>
              <a:rPr lang="de-DE" sz="2000" dirty="0" err="1"/>
              <a:t>hypesthésie</a:t>
            </a:r>
            <a:r>
              <a:rPr lang="de-DE" sz="2000" dirty="0"/>
              <a:t> </a:t>
            </a:r>
            <a:r>
              <a:rPr lang="de-DE" sz="2000" dirty="0" err="1" smtClean="0"/>
              <a:t>accompagnée</a:t>
            </a:r>
            <a:r>
              <a:rPr lang="de-DE" sz="2000" dirty="0" smtClean="0"/>
              <a:t> par und </a:t>
            </a:r>
            <a:r>
              <a:rPr lang="de-DE" sz="2000" dirty="0" err="1" smtClean="0"/>
              <a:t>réduction</a:t>
            </a:r>
            <a:r>
              <a:rPr lang="de-DE" sz="2000" dirty="0" smtClean="0"/>
              <a:t> des 	</a:t>
            </a:r>
            <a:r>
              <a:rPr lang="de-DE" sz="2000" dirty="0" err="1" smtClean="0"/>
              <a:t>duleurs</a:t>
            </a:r>
            <a:r>
              <a:rPr lang="de-DE" sz="2000" dirty="0" smtClean="0"/>
              <a:t> &gt; 50%)</a:t>
            </a:r>
          </a:p>
          <a:p>
            <a:pPr marL="0" indent="0">
              <a:buNone/>
            </a:pPr>
            <a:r>
              <a:rPr lang="de-DE" sz="2400" dirty="0" smtClean="0"/>
              <a:t>	</a:t>
            </a:r>
            <a:r>
              <a:rPr lang="de-DE" dirty="0" smtClean="0"/>
              <a:t>les </a:t>
            </a:r>
            <a:r>
              <a:rPr lang="de-DE" dirty="0" err="1" smtClean="0"/>
              <a:t>douleurs</a:t>
            </a:r>
            <a:r>
              <a:rPr lang="de-DE" dirty="0" smtClean="0"/>
              <a:t> </a:t>
            </a:r>
            <a:r>
              <a:rPr lang="de-DE" dirty="0" err="1" smtClean="0"/>
              <a:t>sont</a:t>
            </a:r>
            <a:r>
              <a:rPr lang="de-DE" dirty="0" smtClean="0"/>
              <a:t> </a:t>
            </a:r>
            <a:r>
              <a:rPr lang="de-DE" dirty="0" err="1" smtClean="0"/>
              <a:t>provoquée</a:t>
            </a:r>
            <a:r>
              <a:rPr lang="de-DE" dirty="0" smtClean="0"/>
              <a:t> par </a:t>
            </a:r>
            <a:r>
              <a:rPr lang="de-DE" dirty="0" err="1" smtClean="0"/>
              <a:t>ce</a:t>
            </a:r>
            <a:r>
              <a:rPr lang="de-DE" dirty="0" smtClean="0"/>
              <a:t> </a:t>
            </a:r>
            <a:r>
              <a:rPr lang="de-DE" dirty="0" err="1" smtClean="0"/>
              <a:t>nerf</a:t>
            </a:r>
            <a:endParaRPr lang="de-DE" dirty="0" smtClean="0"/>
          </a:p>
          <a:p>
            <a:endParaRPr lang="de-DE" dirty="0" smtClean="0"/>
          </a:p>
          <a:p>
            <a:pPr marL="822960" lvl="3" indent="0">
              <a:buNone/>
            </a:pPr>
            <a:r>
              <a:rPr lang="de-DE" dirty="0" smtClean="0"/>
              <a:t> </a:t>
            </a:r>
            <a:r>
              <a:rPr lang="de-DE" sz="2000" dirty="0" err="1" smtClean="0"/>
              <a:t>Piqûres</a:t>
            </a:r>
            <a:r>
              <a:rPr lang="de-DE" sz="2000" dirty="0" smtClean="0"/>
              <a:t> </a:t>
            </a:r>
            <a:r>
              <a:rPr lang="de-DE" sz="2000" dirty="0" err="1" smtClean="0"/>
              <a:t>répétitives</a:t>
            </a:r>
            <a:r>
              <a:rPr lang="de-DE" sz="2000" dirty="0" smtClean="0"/>
              <a:t> </a:t>
            </a:r>
            <a:r>
              <a:rPr lang="de-DE" sz="2000" dirty="0" err="1" smtClean="0"/>
              <a:t>ou</a:t>
            </a:r>
            <a:r>
              <a:rPr lang="de-DE" sz="2000" dirty="0" smtClean="0"/>
              <a:t> </a:t>
            </a:r>
            <a:r>
              <a:rPr lang="de-DE" sz="2000" dirty="0" err="1" smtClean="0"/>
              <a:t>ajouter</a:t>
            </a:r>
            <a:r>
              <a:rPr lang="de-DE" sz="2000" dirty="0" smtClean="0"/>
              <a:t> des </a:t>
            </a:r>
            <a:r>
              <a:rPr lang="de-DE" sz="2000" dirty="0" err="1" smtClean="0"/>
              <a:t>stéroides</a:t>
            </a:r>
            <a:r>
              <a:rPr lang="de-DE" sz="2000" dirty="0" smtClean="0"/>
              <a:t> (par ex. </a:t>
            </a:r>
            <a:r>
              <a:rPr lang="de-DE" sz="2000" dirty="0" err="1" smtClean="0"/>
              <a:t>racines</a:t>
            </a:r>
            <a:r>
              <a:rPr lang="de-DE" sz="2000" dirty="0" smtClean="0"/>
              <a:t> C5-C8)</a:t>
            </a:r>
          </a:p>
          <a:p>
            <a:pPr marL="822960" lvl="3" indent="0">
              <a:buNone/>
            </a:pPr>
            <a:endParaRPr lang="de-DE" sz="2000" dirty="0"/>
          </a:p>
          <a:p>
            <a:pPr marL="822960" lvl="3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CH" sz="2400" dirty="0"/>
          </a:p>
        </p:txBody>
      </p:sp>
      <p:sp>
        <p:nvSpPr>
          <p:cNvPr id="5" name="Pfeil nach rechts 4"/>
          <p:cNvSpPr/>
          <p:nvPr/>
        </p:nvSpPr>
        <p:spPr>
          <a:xfrm>
            <a:off x="1069848" y="3048000"/>
            <a:ext cx="646657" cy="256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Pfeil nach rechts 7"/>
          <p:cNvSpPr/>
          <p:nvPr/>
        </p:nvSpPr>
        <p:spPr>
          <a:xfrm>
            <a:off x="1067358" y="3829050"/>
            <a:ext cx="646657" cy="256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Pfeil nach rechts 8"/>
          <p:cNvSpPr/>
          <p:nvPr/>
        </p:nvSpPr>
        <p:spPr>
          <a:xfrm>
            <a:off x="1067359" y="4610100"/>
            <a:ext cx="646657" cy="256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74" y="5323974"/>
            <a:ext cx="3629025" cy="12573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63" y="5325297"/>
            <a:ext cx="3537552" cy="126554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879" y="5115985"/>
            <a:ext cx="2075583" cy="16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Evidence</a:t>
            </a:r>
            <a:r>
              <a:rPr lang="de-DE" dirty="0" smtClean="0"/>
              <a:t> des </a:t>
            </a:r>
            <a:r>
              <a:rPr lang="de-DE" dirty="0" err="1" smtClean="0"/>
              <a:t>blocs</a:t>
            </a:r>
            <a:r>
              <a:rPr lang="de-DE" dirty="0" smtClean="0"/>
              <a:t> des </a:t>
            </a:r>
            <a:r>
              <a:rPr lang="de-DE" dirty="0" err="1" smtClean="0"/>
              <a:t>nerfs</a:t>
            </a:r>
            <a:r>
              <a:rPr lang="de-DE" dirty="0" smtClean="0"/>
              <a:t> </a:t>
            </a:r>
            <a:r>
              <a:rPr lang="de-DE" dirty="0" err="1" smtClean="0"/>
              <a:t>avec</a:t>
            </a:r>
            <a:r>
              <a:rPr lang="de-DE" dirty="0" smtClean="0"/>
              <a:t> </a:t>
            </a:r>
            <a:r>
              <a:rPr lang="de-DE" dirty="0" err="1" smtClean="0"/>
              <a:t>ultrason</a:t>
            </a:r>
            <a:r>
              <a:rPr lang="de-DE" dirty="0" smtClean="0"/>
              <a:t> </a:t>
            </a:r>
            <a:r>
              <a:rPr lang="de-DE" dirty="0" err="1" smtClean="0"/>
              <a:t>dans</a:t>
            </a:r>
            <a:r>
              <a:rPr lang="de-DE" dirty="0" smtClean="0"/>
              <a:t> la </a:t>
            </a:r>
            <a:r>
              <a:rPr lang="de-DE" dirty="0" err="1"/>
              <a:t>thérapie</a:t>
            </a:r>
            <a:r>
              <a:rPr lang="de-DE" dirty="0"/>
              <a:t> </a:t>
            </a:r>
            <a:r>
              <a:rPr lang="de-DE" dirty="0" err="1" smtClean="0"/>
              <a:t>contre</a:t>
            </a:r>
            <a:r>
              <a:rPr lang="de-DE" dirty="0" smtClean="0"/>
              <a:t> les </a:t>
            </a:r>
            <a:r>
              <a:rPr lang="de-DE" dirty="0" err="1" smtClean="0"/>
              <a:t>duleurs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9848" y="2422358"/>
            <a:ext cx="10058400" cy="3749842"/>
          </a:xfrm>
        </p:spPr>
        <p:txBody>
          <a:bodyPr/>
          <a:lstStyle/>
          <a:p>
            <a:r>
              <a:rPr lang="en-US" dirty="0"/>
              <a:t>Ultrasound utilization for chronic pain interventions is still in its relatively early stages and additional studies are required to further evaluate the efficacy and limitations of employing this modality.</a:t>
            </a:r>
          </a:p>
          <a:p>
            <a:pPr marL="0" indent="0">
              <a:buNone/>
            </a:pPr>
            <a:r>
              <a:rPr lang="fi-FI" sz="1600" dirty="0"/>
              <a:t>Korean J Pain. 2013 Apr; 26(2): </a:t>
            </a:r>
            <a:r>
              <a:rPr lang="fi-FI" sz="1600" dirty="0" smtClean="0"/>
              <a:t>111–124</a:t>
            </a:r>
          </a:p>
          <a:p>
            <a:r>
              <a:rPr lang="en-US" dirty="0"/>
              <a:t>Ultrasonography in interventional pain management is still </a:t>
            </a:r>
            <a:r>
              <a:rPr lang="en-US" dirty="0" smtClean="0"/>
              <a:t>a new </a:t>
            </a:r>
            <a:r>
              <a:rPr lang="en-US" dirty="0"/>
              <a:t>field in evolution; therefore, most of the publications </a:t>
            </a:r>
            <a:r>
              <a:rPr lang="en-US" dirty="0" smtClean="0"/>
              <a:t>are within </a:t>
            </a:r>
            <a:r>
              <a:rPr lang="en-US" dirty="0"/>
              <a:t>the past few years and come from a small number </a:t>
            </a:r>
            <a:r>
              <a:rPr lang="en-US" dirty="0" smtClean="0"/>
              <a:t>of centers</a:t>
            </a:r>
            <a:r>
              <a:rPr lang="en-US" dirty="0"/>
              <a:t>, and most procedures have been performed by a </a:t>
            </a:r>
            <a:r>
              <a:rPr lang="en-US" dirty="0" smtClean="0"/>
              <a:t>very </a:t>
            </a:r>
            <a:r>
              <a:rPr lang="de-CH" dirty="0" err="1" smtClean="0"/>
              <a:t>few</a:t>
            </a:r>
            <a:r>
              <a:rPr lang="de-CH" dirty="0" smtClean="0"/>
              <a:t> </a:t>
            </a:r>
            <a:r>
              <a:rPr lang="de-CH" dirty="0" err="1"/>
              <a:t>experienced</a:t>
            </a:r>
            <a:r>
              <a:rPr lang="de-CH" dirty="0"/>
              <a:t> </a:t>
            </a:r>
            <a:r>
              <a:rPr lang="de-CH" dirty="0" err="1"/>
              <a:t>pain</a:t>
            </a:r>
            <a:r>
              <a:rPr lang="de-CH" dirty="0"/>
              <a:t> </a:t>
            </a:r>
            <a:r>
              <a:rPr lang="de-CH" dirty="0" err="1" smtClean="0"/>
              <a:t>physicians</a:t>
            </a:r>
            <a:endParaRPr lang="de-CH" dirty="0" smtClean="0"/>
          </a:p>
          <a:p>
            <a:pPr marL="0" indent="0">
              <a:buNone/>
            </a:pPr>
            <a:r>
              <a:rPr lang="en-US" sz="1800" dirty="0"/>
              <a:t>Ultrasound-Guided Interventional Procedures in </a:t>
            </a:r>
            <a:r>
              <a:rPr lang="en-US" sz="1800" dirty="0" smtClean="0"/>
              <a:t>Pain </a:t>
            </a:r>
            <a:r>
              <a:rPr lang="de-CH" sz="1800" dirty="0" smtClean="0"/>
              <a:t>Management</a:t>
            </a:r>
            <a:r>
              <a:rPr lang="de-CH" sz="1800" dirty="0"/>
              <a:t>: </a:t>
            </a:r>
            <a:r>
              <a:rPr lang="de-CH" sz="1800" dirty="0" err="1"/>
              <a:t>Evidence-Based</a:t>
            </a:r>
            <a:r>
              <a:rPr lang="de-CH" sz="1800" dirty="0"/>
              <a:t> </a:t>
            </a:r>
            <a:r>
              <a:rPr lang="de-CH" sz="1800" dirty="0" err="1" smtClean="0"/>
              <a:t>Medicine</a:t>
            </a:r>
            <a:r>
              <a:rPr lang="de-CH" sz="1800" dirty="0"/>
              <a:t> </a:t>
            </a:r>
            <a:r>
              <a:rPr lang="de-CH" sz="1800" dirty="0" smtClean="0"/>
              <a:t>Samer </a:t>
            </a:r>
            <a:r>
              <a:rPr lang="de-CH" sz="1800" dirty="0"/>
              <a:t>N. </a:t>
            </a:r>
            <a:r>
              <a:rPr lang="de-CH" sz="1800" dirty="0" err="1"/>
              <a:t>Narouze</a:t>
            </a:r>
            <a:r>
              <a:rPr lang="de-CH" sz="1800" dirty="0"/>
              <a:t>, </a:t>
            </a:r>
            <a:r>
              <a:rPr lang="de-CH" sz="1800" i="1" dirty="0"/>
              <a:t>Reg </a:t>
            </a:r>
            <a:r>
              <a:rPr lang="de-CH" sz="1800" i="1" dirty="0" err="1"/>
              <a:t>Anesth</a:t>
            </a:r>
            <a:r>
              <a:rPr lang="de-CH" sz="1800" i="1" dirty="0"/>
              <a:t> </a:t>
            </a:r>
            <a:r>
              <a:rPr lang="de-CH" sz="1800" i="1" dirty="0" err="1"/>
              <a:t>Pain</a:t>
            </a:r>
            <a:r>
              <a:rPr lang="de-CH" sz="1800" i="1" dirty="0"/>
              <a:t> </a:t>
            </a:r>
            <a:r>
              <a:rPr lang="de-CH" sz="1800" i="1" dirty="0" err="1"/>
              <a:t>Med</a:t>
            </a:r>
            <a:r>
              <a:rPr lang="de-CH" sz="1800" i="1" dirty="0"/>
              <a:t> 2010</a:t>
            </a:r>
            <a:endParaRPr lang="de-DE" sz="1900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84632"/>
            <a:ext cx="11128248" cy="1609344"/>
          </a:xfrm>
        </p:spPr>
        <p:txBody>
          <a:bodyPr/>
          <a:lstStyle/>
          <a:p>
            <a:r>
              <a:rPr lang="de-DE" dirty="0" err="1" smtClean="0"/>
              <a:t>Exemple</a:t>
            </a:r>
            <a:r>
              <a:rPr lang="de-DE" dirty="0" smtClean="0"/>
              <a:t>: R. </a:t>
            </a:r>
            <a:r>
              <a:rPr lang="de-DE" dirty="0" err="1" smtClean="0"/>
              <a:t>infrapatellaris</a:t>
            </a:r>
            <a:r>
              <a:rPr lang="de-DE" dirty="0" smtClean="0"/>
              <a:t> N. </a:t>
            </a:r>
            <a:r>
              <a:rPr lang="de-DE" dirty="0" err="1" smtClean="0"/>
              <a:t>sapheni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032" y="1289304"/>
            <a:ext cx="3120821" cy="3120821"/>
          </a:xfrm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0" y="2103663"/>
            <a:ext cx="7393698" cy="3977640"/>
          </a:xfrm>
        </p:spPr>
        <p:txBody>
          <a:bodyPr/>
          <a:lstStyle/>
          <a:p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complication</a:t>
            </a:r>
            <a:r>
              <a:rPr lang="de-DE" dirty="0" smtClean="0"/>
              <a:t> </a:t>
            </a:r>
            <a:r>
              <a:rPr lang="de-DE" dirty="0" err="1" smtClean="0"/>
              <a:t>bien</a:t>
            </a:r>
            <a:r>
              <a:rPr lang="de-DE" dirty="0" smtClean="0"/>
              <a:t> </a:t>
            </a:r>
            <a:r>
              <a:rPr lang="de-DE" dirty="0" err="1" smtClean="0"/>
              <a:t>connue</a:t>
            </a:r>
            <a:r>
              <a:rPr lang="de-DE" dirty="0" smtClean="0"/>
              <a:t> </a:t>
            </a:r>
            <a:r>
              <a:rPr lang="de-DE" dirty="0" err="1" smtClean="0"/>
              <a:t>depuis</a:t>
            </a:r>
            <a:r>
              <a:rPr lang="de-DE" dirty="0" smtClean="0"/>
              <a:t> des </a:t>
            </a:r>
            <a:r>
              <a:rPr lang="de-DE" dirty="0" err="1" smtClean="0"/>
              <a:t>années</a:t>
            </a:r>
            <a:r>
              <a:rPr lang="de-DE" dirty="0" smtClean="0"/>
              <a:t> 70 </a:t>
            </a:r>
            <a:r>
              <a:rPr lang="de-DE" dirty="0" err="1" smtClean="0"/>
              <a:t>après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d</a:t>
            </a:r>
            <a:r>
              <a:rPr lang="de-DE" dirty="0" smtClean="0"/>
              <a:t>es </a:t>
            </a:r>
            <a:r>
              <a:rPr lang="de-DE" dirty="0" err="1" smtClean="0"/>
              <a:t>opérations</a:t>
            </a:r>
            <a:r>
              <a:rPr lang="de-DE" dirty="0" smtClean="0"/>
              <a:t> au </a:t>
            </a:r>
            <a:r>
              <a:rPr lang="de-DE" dirty="0" err="1" smtClean="0"/>
              <a:t>genou</a:t>
            </a:r>
            <a:r>
              <a:rPr lang="de-DE" dirty="0" smtClean="0"/>
              <a:t> </a:t>
            </a:r>
            <a:r>
              <a:rPr lang="de-DE" dirty="0" err="1" smtClean="0"/>
              <a:t>spécialement</a:t>
            </a:r>
            <a:r>
              <a:rPr lang="de-DE" dirty="0" smtClean="0"/>
              <a:t> </a:t>
            </a:r>
            <a:r>
              <a:rPr lang="de-DE" dirty="0" err="1" smtClean="0"/>
              <a:t>après</a:t>
            </a:r>
            <a:r>
              <a:rPr lang="de-DE" dirty="0" smtClean="0"/>
              <a:t> des </a:t>
            </a:r>
            <a:r>
              <a:rPr lang="de-DE" dirty="0" err="1" smtClean="0"/>
              <a:t>artroscopies</a:t>
            </a:r>
            <a:endParaRPr lang="de-DE" dirty="0" smtClean="0"/>
          </a:p>
          <a:p>
            <a:r>
              <a:rPr lang="de-DE" dirty="0" err="1" smtClean="0"/>
              <a:t>Duleurs</a:t>
            </a:r>
            <a:r>
              <a:rPr lang="de-DE" dirty="0" smtClean="0"/>
              <a:t> </a:t>
            </a:r>
            <a:r>
              <a:rPr lang="de-DE" dirty="0" err="1" smtClean="0"/>
              <a:t>neuropatiques</a:t>
            </a:r>
            <a:r>
              <a:rPr lang="de-DE" dirty="0" smtClean="0"/>
              <a:t> </a:t>
            </a:r>
            <a:r>
              <a:rPr lang="de-DE" dirty="0" err="1" smtClean="0"/>
              <a:t>qui</a:t>
            </a:r>
            <a:r>
              <a:rPr lang="de-DE" dirty="0" smtClean="0"/>
              <a:t> se </a:t>
            </a:r>
            <a:r>
              <a:rPr lang="de-DE" dirty="0" err="1" smtClean="0"/>
              <a:t>trouvent</a:t>
            </a:r>
            <a:r>
              <a:rPr lang="de-DE" dirty="0" smtClean="0"/>
              <a:t> </a:t>
            </a:r>
            <a:r>
              <a:rPr lang="de-DE" dirty="0" err="1" smtClean="0"/>
              <a:t>parapatellaires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m</a:t>
            </a:r>
            <a:r>
              <a:rPr lang="de-DE" dirty="0" smtClean="0"/>
              <a:t>ediales</a:t>
            </a:r>
          </a:p>
          <a:p>
            <a:r>
              <a:rPr lang="de-DE" dirty="0" err="1" smtClean="0"/>
              <a:t>Provoqué</a:t>
            </a:r>
            <a:r>
              <a:rPr lang="de-DE" dirty="0" smtClean="0"/>
              <a:t> </a:t>
            </a:r>
            <a:r>
              <a:rPr lang="de-DE" dirty="0" err="1" smtClean="0"/>
              <a:t>probablement</a:t>
            </a:r>
            <a:r>
              <a:rPr lang="de-DE" dirty="0" smtClean="0"/>
              <a:t> </a:t>
            </a:r>
            <a:r>
              <a:rPr lang="de-DE" dirty="0" err="1" smtClean="0"/>
              <a:t>d`un</a:t>
            </a:r>
            <a:r>
              <a:rPr lang="de-DE" dirty="0" smtClean="0"/>
              <a:t> </a:t>
            </a:r>
            <a:r>
              <a:rPr lang="de-DE" dirty="0" err="1" smtClean="0"/>
              <a:t>lésion</a:t>
            </a:r>
            <a:r>
              <a:rPr lang="de-DE" dirty="0" smtClean="0"/>
              <a:t> du </a:t>
            </a:r>
            <a:r>
              <a:rPr lang="de-DE" dirty="0" err="1" smtClean="0"/>
              <a:t>nerf</a:t>
            </a:r>
            <a:r>
              <a:rPr lang="de-DE" dirty="0" smtClean="0"/>
              <a:t> </a:t>
            </a:r>
            <a:r>
              <a:rPr lang="de-DE" dirty="0" err="1" smtClean="0"/>
              <a:t>ou</a:t>
            </a:r>
            <a:r>
              <a:rPr lang="de-DE" dirty="0" smtClean="0"/>
              <a:t> </a:t>
            </a:r>
            <a:r>
              <a:rPr lang="de-DE" dirty="0" err="1" smtClean="0"/>
              <a:t>d`une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cicatrice</a:t>
            </a:r>
            <a:endParaRPr lang="de-DE" dirty="0" smtClean="0"/>
          </a:p>
          <a:p>
            <a:r>
              <a:rPr lang="de-DE" dirty="0" smtClean="0"/>
              <a:t>La </a:t>
            </a:r>
            <a:r>
              <a:rPr lang="de-DE" dirty="0" err="1" smtClean="0"/>
              <a:t>qualité</a:t>
            </a:r>
            <a:r>
              <a:rPr lang="de-DE" dirty="0" smtClean="0"/>
              <a:t> des </a:t>
            </a:r>
            <a:r>
              <a:rPr lang="de-DE" dirty="0" err="1" smtClean="0"/>
              <a:t>douleurs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souvent</a:t>
            </a:r>
            <a:r>
              <a:rPr lang="de-DE" dirty="0" smtClean="0"/>
              <a:t> </a:t>
            </a:r>
            <a:r>
              <a:rPr lang="de-DE" dirty="0" err="1" smtClean="0"/>
              <a:t>brûlante</a:t>
            </a:r>
            <a:r>
              <a:rPr lang="de-DE" dirty="0" smtClean="0"/>
              <a:t> </a:t>
            </a:r>
            <a:r>
              <a:rPr lang="de-DE" dirty="0" err="1" smtClean="0"/>
              <a:t>avec</a:t>
            </a:r>
            <a:r>
              <a:rPr lang="de-DE" dirty="0" smtClean="0"/>
              <a:t> des </a:t>
            </a:r>
          </a:p>
          <a:p>
            <a:pPr marL="0" indent="0">
              <a:buNone/>
            </a:pPr>
            <a:r>
              <a:rPr lang="de-DE" dirty="0" err="1"/>
              <a:t>a</a:t>
            </a:r>
            <a:r>
              <a:rPr lang="de-DE" dirty="0" err="1" smtClean="0"/>
              <a:t>ttaques</a:t>
            </a:r>
            <a:r>
              <a:rPr lang="de-DE" dirty="0" smtClean="0"/>
              <a:t> </a:t>
            </a:r>
            <a:r>
              <a:rPr lang="de-DE" dirty="0" err="1" smtClean="0"/>
              <a:t>spontanées</a:t>
            </a:r>
            <a:r>
              <a:rPr lang="de-DE" dirty="0" smtClean="0"/>
              <a:t> des </a:t>
            </a:r>
            <a:r>
              <a:rPr lang="de-DE" dirty="0" err="1" smtClean="0"/>
              <a:t>fois</a:t>
            </a:r>
            <a:r>
              <a:rPr lang="de-DE" dirty="0" smtClean="0"/>
              <a:t> </a:t>
            </a:r>
            <a:r>
              <a:rPr lang="de-DE" dirty="0" err="1" smtClean="0"/>
              <a:t>accompagnée</a:t>
            </a:r>
            <a:r>
              <a:rPr lang="de-DE" dirty="0" smtClean="0"/>
              <a:t> par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allodynie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414" y="2822943"/>
            <a:ext cx="2408028" cy="38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Exemple</a:t>
            </a:r>
            <a:r>
              <a:rPr lang="de-DE" dirty="0" smtClean="0"/>
              <a:t>: N. </a:t>
            </a:r>
            <a:r>
              <a:rPr lang="de-DE" dirty="0" err="1" smtClean="0"/>
              <a:t>ilioinguinalis</a:t>
            </a:r>
            <a:r>
              <a:rPr lang="de-DE" dirty="0" smtClean="0"/>
              <a:t>, N. </a:t>
            </a:r>
            <a:r>
              <a:rPr lang="de-DE" dirty="0" err="1" smtClean="0"/>
              <a:t>iliohypogastricus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293709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774" y="2522039"/>
            <a:ext cx="2513952" cy="24030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2522040"/>
            <a:ext cx="2501402" cy="240309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652587" y="5238206"/>
            <a:ext cx="8889139" cy="94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Par ex. </a:t>
            </a:r>
            <a:r>
              <a:rPr lang="de-DE" dirty="0" err="1" smtClean="0"/>
              <a:t>aux</a:t>
            </a:r>
            <a:r>
              <a:rPr lang="de-DE" dirty="0" smtClean="0"/>
              <a:t> </a:t>
            </a:r>
            <a:r>
              <a:rPr lang="de-DE" dirty="0" err="1" smtClean="0"/>
              <a:t>duleurs</a:t>
            </a:r>
            <a:r>
              <a:rPr lang="de-DE" dirty="0" smtClean="0"/>
              <a:t> inguinales </a:t>
            </a:r>
            <a:r>
              <a:rPr lang="de-DE" dirty="0" err="1" smtClean="0"/>
              <a:t>après</a:t>
            </a:r>
            <a:r>
              <a:rPr lang="de-DE" dirty="0" smtClean="0"/>
              <a:t> des </a:t>
            </a:r>
            <a:r>
              <a:rPr lang="de-DE" dirty="0" err="1" smtClean="0"/>
              <a:t>herniotomies</a:t>
            </a:r>
            <a:r>
              <a:rPr lang="de-DE" dirty="0" smtClean="0"/>
              <a:t> inguinales. </a:t>
            </a:r>
            <a:r>
              <a:rPr lang="de-DE" dirty="0" err="1" smtClean="0"/>
              <a:t>Piqûres</a:t>
            </a:r>
            <a:r>
              <a:rPr lang="de-DE" dirty="0" smtClean="0"/>
              <a:t> </a:t>
            </a:r>
            <a:r>
              <a:rPr lang="de-DE" dirty="0" err="1" smtClean="0"/>
              <a:t>diagnostiques</a:t>
            </a:r>
            <a:r>
              <a:rPr lang="de-DE" dirty="0" smtClean="0"/>
              <a:t> </a:t>
            </a:r>
            <a:r>
              <a:rPr lang="de-DE" dirty="0" err="1" smtClean="0"/>
              <a:t>ou</a:t>
            </a:r>
            <a:r>
              <a:rPr lang="de-DE" dirty="0" smtClean="0"/>
              <a:t> </a:t>
            </a:r>
            <a:r>
              <a:rPr lang="de-DE" dirty="0" err="1" smtClean="0"/>
              <a:t>thérapeutiques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542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600" dirty="0" err="1" smtClean="0"/>
              <a:t>Exemple</a:t>
            </a:r>
            <a:r>
              <a:rPr lang="de-DE" sz="4600" dirty="0" smtClean="0"/>
              <a:t>: </a:t>
            </a:r>
            <a:r>
              <a:rPr lang="de-DE" sz="4600" dirty="0" err="1" smtClean="0"/>
              <a:t>Blocage</a:t>
            </a:r>
            <a:r>
              <a:rPr lang="de-DE" sz="4600" dirty="0" smtClean="0"/>
              <a:t> </a:t>
            </a:r>
            <a:r>
              <a:rPr lang="de-DE" sz="4600" dirty="0" err="1" smtClean="0"/>
              <a:t>paraverterale</a:t>
            </a:r>
            <a:endParaRPr lang="de-CH" sz="4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Indication</a:t>
            </a:r>
            <a:r>
              <a:rPr lang="de-DE" dirty="0" smtClean="0"/>
              <a:t> par ex. </a:t>
            </a:r>
            <a:r>
              <a:rPr lang="de-DE" dirty="0" err="1"/>
              <a:t>n</a:t>
            </a:r>
            <a:r>
              <a:rPr lang="de-DE" dirty="0" err="1" smtClean="0"/>
              <a:t>euralgies</a:t>
            </a:r>
            <a:r>
              <a:rPr lang="de-DE" dirty="0" smtClean="0"/>
              <a:t> </a:t>
            </a:r>
            <a:r>
              <a:rPr lang="de-DE" dirty="0" err="1" smtClean="0"/>
              <a:t>posthèrpetiques</a:t>
            </a:r>
            <a:r>
              <a:rPr lang="de-DE" dirty="0" smtClean="0"/>
              <a:t>, </a:t>
            </a:r>
            <a:r>
              <a:rPr lang="de-DE" dirty="0" err="1" smtClean="0"/>
              <a:t>syndrome</a:t>
            </a:r>
            <a:r>
              <a:rPr lang="de-DE" dirty="0" smtClean="0"/>
              <a:t> </a:t>
            </a:r>
            <a:r>
              <a:rPr lang="de-DE" dirty="0" err="1" smtClean="0"/>
              <a:t>postthoracotomique</a:t>
            </a:r>
            <a:r>
              <a:rPr lang="de-DE" dirty="0" smtClean="0"/>
              <a:t> etc.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36" y="2910454"/>
            <a:ext cx="4689565" cy="336233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4" y="2910454"/>
            <a:ext cx="4662134" cy="336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TM03090434[[fn=Holzart]]</Template>
  <TotalTime>0</TotalTime>
  <Words>885</Words>
  <Application>Microsoft Office PowerPoint</Application>
  <PresentationFormat>Breitbild</PresentationFormat>
  <Paragraphs>125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Calibri</vt:lpstr>
      <vt:lpstr>Georgia</vt:lpstr>
      <vt:lpstr>Goudy Stout</vt:lpstr>
      <vt:lpstr>Trebuchet MS</vt:lpstr>
      <vt:lpstr>Wingdings</vt:lpstr>
      <vt:lpstr>Holzart</vt:lpstr>
      <vt:lpstr>Infiltrations diagnostiques et thérapeutiques</vt:lpstr>
      <vt:lpstr>Coup d`oil</vt:lpstr>
      <vt:lpstr>Les infiltrations</vt:lpstr>
      <vt:lpstr>Les piqûres guidé par l`ultrason</vt:lpstr>
      <vt:lpstr>Les bloc diagn/therap des nerfs périphériques et centrales</vt:lpstr>
      <vt:lpstr>Evidence des blocs des nerfs avec ultrason dans la thérapie contre les duleurs</vt:lpstr>
      <vt:lpstr>Exemple: R. infrapatellaris N. sapheni</vt:lpstr>
      <vt:lpstr>Exemple: N. ilioinguinalis, N. iliohypogastricus</vt:lpstr>
      <vt:lpstr>Exemple: Blocage paraverterale</vt:lpstr>
      <vt:lpstr>Dry needling pour les duleurs myofasciales</vt:lpstr>
      <vt:lpstr>Evidence de dry Needling pour  les duleurs myofasciales</vt:lpstr>
      <vt:lpstr>L´évidence des piqûres avec radioscopie</vt:lpstr>
      <vt:lpstr>Infiltrations thérapeutiques avec des stéroides contre les douleurs radiculaires à cause d`une hernie discale</vt:lpstr>
      <vt:lpstr>L´origine des lombalgies sans irradiations</vt:lpstr>
      <vt:lpstr>Evaluation diagnostique aux lombalgies sans irradiations</vt:lpstr>
      <vt:lpstr>Evidence des medial branch blocks diagnostiques</vt:lpstr>
      <vt:lpstr>Thermocoagulation lineaire</vt:lpstr>
      <vt:lpstr>Le procédé de la thermo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Infiltration diagnostiques et therpeutiques</dc:title>
  <dc:creator>stefan stöckli</dc:creator>
  <cp:lastModifiedBy>stefan stöckli</cp:lastModifiedBy>
  <cp:revision>89</cp:revision>
  <dcterms:created xsi:type="dcterms:W3CDTF">2015-11-22T16:54:13Z</dcterms:created>
  <dcterms:modified xsi:type="dcterms:W3CDTF">2015-11-30T17:20:52Z</dcterms:modified>
</cp:coreProperties>
</file>