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notesMasterIdLst>
    <p:notesMasterId r:id="rId55"/>
  </p:notesMasterIdLst>
  <p:sldIdLst>
    <p:sldId id="256" r:id="rId2"/>
    <p:sldId id="273" r:id="rId3"/>
    <p:sldId id="261" r:id="rId4"/>
    <p:sldId id="295" r:id="rId5"/>
    <p:sldId id="296" r:id="rId6"/>
    <p:sldId id="272" r:id="rId7"/>
    <p:sldId id="312" r:id="rId8"/>
    <p:sldId id="271" r:id="rId9"/>
    <p:sldId id="270" r:id="rId10"/>
    <p:sldId id="293" r:id="rId11"/>
    <p:sldId id="274" r:id="rId12"/>
    <p:sldId id="297" r:id="rId13"/>
    <p:sldId id="263" r:id="rId14"/>
    <p:sldId id="262" r:id="rId15"/>
    <p:sldId id="326" r:id="rId16"/>
    <p:sldId id="278" r:id="rId17"/>
    <p:sldId id="310" r:id="rId18"/>
    <p:sldId id="311" r:id="rId19"/>
    <p:sldId id="313" r:id="rId20"/>
    <p:sldId id="324" r:id="rId21"/>
    <p:sldId id="300" r:id="rId22"/>
    <p:sldId id="302" r:id="rId23"/>
    <p:sldId id="306" r:id="rId24"/>
    <p:sldId id="304" r:id="rId25"/>
    <p:sldId id="305" r:id="rId26"/>
    <p:sldId id="325" r:id="rId27"/>
    <p:sldId id="268" r:id="rId28"/>
    <p:sldId id="264" r:id="rId29"/>
    <p:sldId id="265" r:id="rId30"/>
    <p:sldId id="287" r:id="rId31"/>
    <p:sldId id="288" r:id="rId32"/>
    <p:sldId id="290" r:id="rId33"/>
    <p:sldId id="289" r:id="rId34"/>
    <p:sldId id="307" r:id="rId35"/>
    <p:sldId id="291" r:id="rId36"/>
    <p:sldId id="308" r:id="rId37"/>
    <p:sldId id="275" r:id="rId38"/>
    <p:sldId id="279" r:id="rId39"/>
    <p:sldId id="314" r:id="rId40"/>
    <p:sldId id="276" r:id="rId41"/>
    <p:sldId id="280" r:id="rId42"/>
    <p:sldId id="277" r:id="rId43"/>
    <p:sldId id="319" r:id="rId44"/>
    <p:sldId id="315" r:id="rId45"/>
    <p:sldId id="316" r:id="rId46"/>
    <p:sldId id="317" r:id="rId47"/>
    <p:sldId id="318" r:id="rId48"/>
    <p:sldId id="321" r:id="rId49"/>
    <p:sldId id="320" r:id="rId50"/>
    <p:sldId id="322" r:id="rId51"/>
    <p:sldId id="327" r:id="rId52"/>
    <p:sldId id="328" r:id="rId53"/>
    <p:sldId id="323" r:id="rId5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D48BB-AAD3-4636-8CA5-72330B287EC8}" type="datetimeFigureOut">
              <a:rPr lang="de-CH" smtClean="0"/>
              <a:t>14.06.2015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F12A6-8D93-449F-B34E-19AF993BEEC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81106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F12A6-8D93-449F-B34E-19AF993BEECD}" type="slidenum">
              <a:rPr lang="de-CH" smtClean="0"/>
              <a:t>25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01257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510CE4B-46B8-4DC8-8410-ACC4099D3A82}" type="datetime1">
              <a:rPr lang="en-US" smtClean="0"/>
              <a:t>6/14/2015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130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8399-983C-4EBE-A459-737F47787DF8}" type="datetime1">
              <a:rPr lang="en-US" smtClean="0"/>
              <a:t>6/14/2015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356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CAFFE-04A6-46AB-BFFB-AA1F9DA0D41A}" type="datetime1">
              <a:rPr lang="en-US" smtClean="0"/>
              <a:t>6/14/2015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7413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D0D6C-4E0E-4D50-94A9-60BED32A3645}" type="datetime1">
              <a:rPr lang="en-US" smtClean="0"/>
              <a:t>6/14/2015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2607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180E9-0E01-4FE5-81AF-1993AF960684}" type="datetime1">
              <a:rPr lang="en-US" smtClean="0"/>
              <a:t>6/14/2015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4854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7654-8736-4E26-9414-BB42AFCBCB52}" type="datetime1">
              <a:rPr lang="en-US" smtClean="0"/>
              <a:t>6/14/2015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9404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2D60-2C3E-4342-897C-C94254674C10}" type="datetime1">
              <a:rPr lang="en-US" smtClean="0"/>
              <a:t>6/14/2015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3836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CA4B7-6192-4103-BB2D-C5D34854117D}" type="datetime1">
              <a:rPr lang="en-US" smtClean="0"/>
              <a:t>6/14/2015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4226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0078-5120-4AC1-8FA0-EEC15A24FA19}" type="datetime1">
              <a:rPr lang="en-US" smtClean="0"/>
              <a:t>6/14/2015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7178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FDB90-3EBB-4ED0-9B1F-130CF0BE7BD9}" type="datetime1">
              <a:rPr lang="en-US" smtClean="0"/>
              <a:t>6/14/2015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862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557BE-8F8B-4F3D-A972-30C6AA0E58E1}" type="datetime1">
              <a:rPr lang="en-US" smtClean="0"/>
              <a:t>6/14/2015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091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9BB42-95FC-416E-92F3-A034D25F4137}" type="datetime1">
              <a:rPr lang="en-US" smtClean="0"/>
              <a:t>6/14/2015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995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5A2FF-A30F-4463-A15E-15015B6B6DFB}" type="datetime1">
              <a:rPr lang="en-US" smtClean="0"/>
              <a:t>6/14/2015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286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52A69-4C66-4D88-9C1C-9AFD3CAC799B}" type="datetime1">
              <a:rPr lang="en-US" smtClean="0"/>
              <a:t>6/14/2015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2562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3C57-84EA-405B-858A-2A14B73F98A9}" type="datetime1">
              <a:rPr lang="en-US" smtClean="0"/>
              <a:t>6/14/2015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165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37B9-2EBD-41FE-BC3C-66C37F376BE9}" type="datetime1">
              <a:rPr lang="en-US" smtClean="0"/>
              <a:t>6/14/2015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2462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CD6E-5276-4179-9667-3A32C6798E98}" type="datetime1">
              <a:rPr lang="en-US" smtClean="0"/>
              <a:t>6/14/2015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944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42F4A82-7AE3-4DFE-AAAA-0ADB644AD1D6}" type="datetime1">
              <a:rPr lang="en-US" smtClean="0"/>
              <a:t>6/14/2015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1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92398" y="2202872"/>
            <a:ext cx="6815669" cy="1183791"/>
          </a:xfrm>
        </p:spPr>
        <p:txBody>
          <a:bodyPr/>
          <a:lstStyle/>
          <a:p>
            <a:pPr algn="ctr"/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Konservativ </a:t>
            </a:r>
            <a:r>
              <a:rPr lang="de-CH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operativ </a:t>
            </a:r>
            <a:r>
              <a:rPr lang="de-CH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de-CH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CH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Behandlungsoptionen chron. und akuter lumbaler </a:t>
            </a:r>
            <a:r>
              <a:rPr lang="de-CH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RückenSzen</a:t>
            </a:r>
            <a:endParaRPr lang="de-CH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CH" dirty="0" err="1" smtClean="0"/>
              <a:t>Discuhernien</a:t>
            </a:r>
            <a:r>
              <a:rPr lang="de-CH" dirty="0" smtClean="0"/>
              <a:t>/Stabilisierende </a:t>
            </a:r>
            <a:r>
              <a:rPr lang="de-CH" dirty="0" err="1" smtClean="0"/>
              <a:t>RückenOP</a:t>
            </a:r>
            <a:r>
              <a:rPr lang="de-CH" dirty="0" smtClean="0"/>
              <a:t>/Spinalkanalstenosen/Analgetika</a:t>
            </a:r>
          </a:p>
          <a:p>
            <a:r>
              <a:rPr lang="de-CH" dirty="0" smtClean="0"/>
              <a:t>Behandlungsmöglichkeiten/Outcome/Guidelines</a:t>
            </a:r>
          </a:p>
          <a:p>
            <a:r>
              <a:rPr lang="de-CH" dirty="0" smtClean="0"/>
              <a:t>Dr. med. S. Stöckli</a:t>
            </a:r>
          </a:p>
          <a:p>
            <a:r>
              <a:rPr lang="de-CH" b="1" dirty="0" smtClean="0"/>
              <a:t>Schmerztherapie Emmental und Münsingen</a:t>
            </a:r>
            <a:endParaRPr lang="de-CH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895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Risiko lumbaler </a:t>
            </a:r>
            <a:r>
              <a:rPr lang="de-CH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transforaminaler</a:t>
            </a: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CH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Rx</a:t>
            </a: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gesteuerter Infiltrationen</a:t>
            </a:r>
            <a:endParaRPr lang="de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In </a:t>
            </a:r>
            <a:r>
              <a:rPr lang="de-CH" dirty="0"/>
              <a:t>einer </a:t>
            </a:r>
            <a:r>
              <a:rPr lang="de-CH" dirty="0" err="1" smtClean="0"/>
              <a:t>retrosp</a:t>
            </a:r>
            <a:r>
              <a:rPr lang="de-CH" dirty="0" smtClean="0"/>
              <a:t> </a:t>
            </a:r>
            <a:r>
              <a:rPr lang="de-CH" dirty="0"/>
              <a:t>Studie aus dem Jahr </a:t>
            </a:r>
            <a:r>
              <a:rPr lang="de-CH" dirty="0" smtClean="0"/>
              <a:t>2008, &gt;4000 </a:t>
            </a:r>
            <a:r>
              <a:rPr lang="de-CH" dirty="0"/>
              <a:t>Interventionen an 1857 </a:t>
            </a:r>
            <a:r>
              <a:rPr lang="de-CH" dirty="0" smtClean="0"/>
              <a:t>Pat., </a:t>
            </a:r>
            <a:r>
              <a:rPr lang="de-CH" dirty="0" err="1" smtClean="0"/>
              <a:t>va</a:t>
            </a:r>
            <a:r>
              <a:rPr lang="de-CH" dirty="0" smtClean="0"/>
              <a:t>. </a:t>
            </a:r>
            <a:r>
              <a:rPr lang="de-CH" dirty="0" err="1"/>
              <a:t>t</a:t>
            </a:r>
            <a:r>
              <a:rPr lang="de-CH" dirty="0" err="1" smtClean="0"/>
              <a:t>ransf</a:t>
            </a:r>
            <a:r>
              <a:rPr lang="de-CH" dirty="0" smtClean="0"/>
              <a:t>. Interventionen        </a:t>
            </a:r>
            <a:r>
              <a:rPr lang="de-CH" b="1" dirty="0" smtClean="0"/>
              <a:t>keine </a:t>
            </a:r>
            <a:r>
              <a:rPr lang="de-CH" b="1" dirty="0"/>
              <a:t>schweren </a:t>
            </a:r>
            <a:r>
              <a:rPr lang="de-CH" b="1" dirty="0" smtClean="0"/>
              <a:t>Komplikationen</a:t>
            </a:r>
            <a:endParaRPr lang="de-CH" dirty="0" smtClean="0"/>
          </a:p>
          <a:p>
            <a:r>
              <a:rPr lang="de-CH" dirty="0" smtClean="0"/>
              <a:t>Inzidenz </a:t>
            </a:r>
            <a:r>
              <a:rPr lang="de-CH" dirty="0"/>
              <a:t>für nicht schwerwiegende </a:t>
            </a:r>
            <a:r>
              <a:rPr lang="de-CH" dirty="0" err="1" smtClean="0"/>
              <a:t>Kompl</a:t>
            </a:r>
            <a:r>
              <a:rPr lang="de-CH" dirty="0" smtClean="0"/>
              <a:t> 2,4% </a:t>
            </a:r>
          </a:p>
          <a:p>
            <a:pPr marL="0" indent="0">
              <a:buNone/>
            </a:pPr>
            <a:r>
              <a:rPr lang="de-CH" sz="1800" dirty="0" smtClean="0"/>
              <a:t>     (</a:t>
            </a:r>
            <a:r>
              <a:rPr lang="de-CH" sz="1800" dirty="0"/>
              <a:t>mehr </a:t>
            </a:r>
            <a:r>
              <a:rPr lang="de-CH" sz="1800" dirty="0" err="1" smtClean="0"/>
              <a:t>Szen</a:t>
            </a:r>
            <a:r>
              <a:rPr lang="de-CH" sz="1800" dirty="0" smtClean="0"/>
              <a:t> </a:t>
            </a:r>
            <a:r>
              <a:rPr lang="de-CH" sz="1800" dirty="0"/>
              <a:t>1,1%, </a:t>
            </a:r>
            <a:r>
              <a:rPr lang="de-CH" sz="1800" dirty="0" err="1" smtClean="0"/>
              <a:t>Szen</a:t>
            </a:r>
            <a:r>
              <a:rPr lang="de-CH" sz="1800" dirty="0" smtClean="0"/>
              <a:t> </a:t>
            </a:r>
            <a:r>
              <a:rPr lang="de-CH" sz="1800" dirty="0"/>
              <a:t>an der Injektionsstelle 0,33%, persistierende Taubheit 0,14%, anderes 0,80%) </a:t>
            </a:r>
            <a:endParaRPr lang="de-CH" sz="1800" dirty="0" smtClean="0"/>
          </a:p>
          <a:p>
            <a:r>
              <a:rPr lang="de-CH" dirty="0" err="1" smtClean="0"/>
              <a:t>Transf</a:t>
            </a:r>
            <a:r>
              <a:rPr lang="de-CH" dirty="0"/>
              <a:t>. Zugang am wirkungsvollsten (besser als </a:t>
            </a:r>
            <a:r>
              <a:rPr lang="de-CH" dirty="0" err="1"/>
              <a:t>interlam</a:t>
            </a:r>
            <a:r>
              <a:rPr lang="de-CH" dirty="0"/>
              <a:t>. oder </a:t>
            </a:r>
            <a:r>
              <a:rPr lang="de-CH" dirty="0" err="1"/>
              <a:t>Sacralblock</a:t>
            </a:r>
            <a:r>
              <a:rPr lang="de-CH" dirty="0"/>
              <a:t>)</a:t>
            </a:r>
          </a:p>
          <a:p>
            <a:endParaRPr lang="de-CH" dirty="0" smtClean="0"/>
          </a:p>
          <a:p>
            <a:pPr marL="0" indent="0">
              <a:buNone/>
            </a:pPr>
            <a:r>
              <a:rPr lang="en-US" sz="1600" dirty="0" smtClean="0"/>
              <a:t>Spine </a:t>
            </a:r>
            <a:r>
              <a:rPr lang="en-US" sz="1600" dirty="0"/>
              <a:t>2008 (</a:t>
            </a:r>
            <a:r>
              <a:rPr lang="en-US" sz="1600" dirty="0" err="1"/>
              <a:t>Phila</a:t>
            </a:r>
            <a:r>
              <a:rPr lang="en-US" sz="1600" dirty="0"/>
              <a:t> Pa 1976), 33(4 </a:t>
            </a:r>
            <a:r>
              <a:rPr lang="en-US" sz="1600" dirty="0" err="1"/>
              <a:t>Suppl</a:t>
            </a:r>
            <a:r>
              <a:rPr lang="en-US" sz="1600" dirty="0"/>
              <a:t>), S153–169, </a:t>
            </a:r>
            <a:r>
              <a:rPr lang="en-US" sz="1600" dirty="0" err="1"/>
              <a:t>Carragee</a:t>
            </a:r>
            <a:r>
              <a:rPr lang="en-US" sz="1600" dirty="0"/>
              <a:t>, E. J</a:t>
            </a:r>
            <a:r>
              <a:rPr lang="en-US" sz="1600" dirty="0" smtClean="0"/>
              <a:t>. et al</a:t>
            </a:r>
            <a:endParaRPr lang="de-CH" sz="1600" dirty="0"/>
          </a:p>
        </p:txBody>
      </p:sp>
      <p:sp>
        <p:nvSpPr>
          <p:cNvPr id="4" name="Pfeil nach rechts 3"/>
          <p:cNvSpPr/>
          <p:nvPr/>
        </p:nvSpPr>
        <p:spPr>
          <a:xfrm>
            <a:off x="5358245" y="2998819"/>
            <a:ext cx="405245" cy="1911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724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Akutes </a:t>
            </a:r>
            <a:r>
              <a:rPr lang="de-CH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lumboradikuläres</a:t>
            </a: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CH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Szsyndrom</a:t>
            </a: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und Physiotherapie</a:t>
            </a:r>
            <a:endParaRPr lang="de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Bed rest and physiotherapy are not more effective in acute sciatica than continuation of </a:t>
            </a:r>
            <a:r>
              <a:rPr lang="en-US" sz="2800" dirty="0" smtClean="0"/>
              <a:t>ADLs (</a:t>
            </a:r>
            <a:r>
              <a:rPr lang="en-US" sz="2800" dirty="0" err="1" smtClean="0"/>
              <a:t>acitivites</a:t>
            </a:r>
            <a:r>
              <a:rPr lang="en-US" sz="2800" dirty="0" smtClean="0"/>
              <a:t> of daily living)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1800" dirty="0"/>
              <a:t>Journal of Neurosurgery: </a:t>
            </a:r>
            <a:r>
              <a:rPr lang="en-US" sz="1800" dirty="0" smtClean="0"/>
              <a:t>Spine; </a:t>
            </a:r>
            <a:r>
              <a:rPr lang="en-US" sz="1800" i="1" dirty="0" smtClean="0"/>
              <a:t>January </a:t>
            </a:r>
            <a:r>
              <a:rPr lang="en-US" sz="1800" i="1" dirty="0"/>
              <a:t>2002</a:t>
            </a:r>
            <a:r>
              <a:rPr lang="en-US" sz="1800" dirty="0"/>
              <a:t> / Vol. 96 / No. 1 / Pages 45-49 </a:t>
            </a:r>
            <a:endParaRPr lang="de-CH" sz="1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273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CH" sz="5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Stabilisierende Rückenoperationen</a:t>
            </a:r>
            <a:endParaRPr lang="de-CH" sz="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387" y="2514599"/>
            <a:ext cx="1427303" cy="3512128"/>
          </a:xfr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856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Indikation für stabilisierende </a:t>
            </a:r>
            <a:r>
              <a:rPr lang="de-CH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RückenOP</a:t>
            </a: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(anatomisch)</a:t>
            </a:r>
            <a:endParaRPr lang="de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CH" dirty="0"/>
              <a:t>Stabilisierende Verfahren werden bei </a:t>
            </a:r>
            <a:r>
              <a:rPr lang="de-CH" b="1" dirty="0" err="1"/>
              <a:t>Aufbrauchserscheinungen</a:t>
            </a:r>
            <a:r>
              <a:rPr lang="de-CH" dirty="0"/>
              <a:t> der Bandscheiben, der kleinen Facettengelenke und bei </a:t>
            </a:r>
            <a:r>
              <a:rPr lang="de-CH" b="1" dirty="0"/>
              <a:t>Instabilitäten</a:t>
            </a:r>
            <a:r>
              <a:rPr lang="de-CH" dirty="0"/>
              <a:t> im Bereich der Wirbelsäule, insbesondere der Lendenwirbelsäule, </a:t>
            </a:r>
            <a:r>
              <a:rPr lang="de-CH" dirty="0" smtClean="0"/>
              <a:t>angewandt</a:t>
            </a:r>
          </a:p>
          <a:p>
            <a:pPr marL="0" indent="0" algn="ctr">
              <a:buNone/>
            </a:pPr>
            <a:r>
              <a:rPr lang="de-CH" dirty="0"/>
              <a:t>w</a:t>
            </a:r>
            <a:r>
              <a:rPr lang="de-CH" dirty="0" smtClean="0"/>
              <a:t>enn</a:t>
            </a:r>
          </a:p>
          <a:p>
            <a:r>
              <a:rPr lang="de-CH" dirty="0" smtClean="0"/>
              <a:t>Alle konservativen Massnahmen ausgeschöpft wurden!</a:t>
            </a:r>
          </a:p>
          <a:p>
            <a:endParaRPr lang="de-CH" dirty="0"/>
          </a:p>
          <a:p>
            <a:pPr marL="0" indent="0">
              <a:buNone/>
            </a:pPr>
            <a:endParaRPr lang="de-CH" sz="1700" dirty="0" smtClean="0"/>
          </a:p>
          <a:p>
            <a:pPr marL="0" indent="0">
              <a:buNone/>
            </a:pPr>
            <a:r>
              <a:rPr lang="de-CH" sz="1700" dirty="0" smtClean="0"/>
              <a:t>Klinik </a:t>
            </a:r>
            <a:r>
              <a:rPr lang="de-CH" sz="1700" dirty="0"/>
              <a:t>für Orthopädie und Orthopädische Chirurgie - KH Dresden-Friedrichstadt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981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Stabilisierende Rückenoperationen</a:t>
            </a:r>
            <a:endParaRPr lang="de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04877"/>
          </a:xfrm>
        </p:spPr>
        <p:txBody>
          <a:bodyPr>
            <a:normAutofit fontScale="70000" lnSpcReduction="20000"/>
          </a:bodyPr>
          <a:lstStyle/>
          <a:p>
            <a:r>
              <a:rPr lang="de-CH" sz="2900" dirty="0"/>
              <a:t>Eine </a:t>
            </a:r>
            <a:r>
              <a:rPr lang="de-CH" sz="2900" dirty="0" smtClean="0"/>
              <a:t>stab. WS-OP </a:t>
            </a:r>
            <a:r>
              <a:rPr lang="de-CH" sz="2900" dirty="0"/>
              <a:t>(</a:t>
            </a:r>
            <a:r>
              <a:rPr lang="de-CH" sz="2900" dirty="0" err="1"/>
              <a:t>Spondylodese</a:t>
            </a:r>
            <a:r>
              <a:rPr lang="de-CH" sz="2900" dirty="0"/>
              <a:t>) kommt nur dann in Frage, wenn die Beschwerden so stark sind, dass der </a:t>
            </a:r>
            <a:r>
              <a:rPr lang="de-CH" sz="2900" dirty="0" smtClean="0"/>
              <a:t>Pat. </a:t>
            </a:r>
            <a:r>
              <a:rPr lang="de-CH" sz="2900" dirty="0"/>
              <a:t>mit seinen </a:t>
            </a:r>
            <a:r>
              <a:rPr lang="de-CH" sz="2900" b="1" dirty="0" err="1" smtClean="0"/>
              <a:t>Szen</a:t>
            </a:r>
            <a:r>
              <a:rPr lang="de-CH" sz="2900" dirty="0" smtClean="0"/>
              <a:t> </a:t>
            </a:r>
            <a:r>
              <a:rPr lang="de-CH" sz="2900" dirty="0"/>
              <a:t>nicht mehr zurecht kommt und in seiner </a:t>
            </a:r>
            <a:r>
              <a:rPr lang="de-CH" sz="2900" b="1" dirty="0"/>
              <a:t>Lebensqualität </a:t>
            </a:r>
            <a:r>
              <a:rPr lang="de-CH" sz="2900" dirty="0"/>
              <a:t>erheblich eingeschränkt ist. Eine </a:t>
            </a:r>
            <a:r>
              <a:rPr lang="de-CH" sz="2900" dirty="0" smtClean="0"/>
              <a:t>WS-Stabilisation </a:t>
            </a:r>
            <a:r>
              <a:rPr lang="de-CH" sz="2900" dirty="0"/>
              <a:t>ist dann angezeigt, wenn andere </a:t>
            </a:r>
            <a:r>
              <a:rPr lang="de-CH" sz="2900" dirty="0" err="1" smtClean="0"/>
              <a:t>Beh.massnahmen</a:t>
            </a:r>
            <a:r>
              <a:rPr lang="de-CH" sz="2900" dirty="0" smtClean="0"/>
              <a:t> </a:t>
            </a:r>
            <a:r>
              <a:rPr lang="de-CH" sz="2900" dirty="0"/>
              <a:t>(z.B. </a:t>
            </a:r>
            <a:r>
              <a:rPr lang="de-CH" sz="2900" dirty="0" err="1" smtClean="0"/>
              <a:t>PhysioTh</a:t>
            </a:r>
            <a:r>
              <a:rPr lang="de-CH" sz="2900" dirty="0" smtClean="0"/>
              <a:t>, </a:t>
            </a:r>
            <a:r>
              <a:rPr lang="de-CH" sz="2900" dirty="0" err="1" smtClean="0"/>
              <a:t>ManualTh</a:t>
            </a:r>
            <a:r>
              <a:rPr lang="de-CH" sz="2900" dirty="0" smtClean="0"/>
              <a:t>, Injektionen</a:t>
            </a:r>
            <a:r>
              <a:rPr lang="de-CH" sz="2900" dirty="0"/>
              <a:t>, </a:t>
            </a:r>
            <a:r>
              <a:rPr lang="de-CH" sz="2900" dirty="0" err="1" smtClean="0"/>
              <a:t>Medi</a:t>
            </a:r>
            <a:r>
              <a:rPr lang="de-CH" sz="2900" dirty="0" smtClean="0"/>
              <a:t>) </a:t>
            </a:r>
            <a:r>
              <a:rPr lang="de-CH" sz="2900" dirty="0"/>
              <a:t>ausgeschöpft sind</a:t>
            </a:r>
            <a:r>
              <a:rPr lang="de-CH" sz="2900" dirty="0" smtClean="0"/>
              <a:t>.</a:t>
            </a:r>
          </a:p>
          <a:p>
            <a:r>
              <a:rPr lang="de-CH" sz="2900" dirty="0"/>
              <a:t>Bei strenger Auswahl der </a:t>
            </a:r>
            <a:r>
              <a:rPr lang="de-CH" sz="2900" dirty="0" smtClean="0"/>
              <a:t>Pat. </a:t>
            </a:r>
            <a:r>
              <a:rPr lang="de-CH" sz="2900" dirty="0"/>
              <a:t>für eine solche </a:t>
            </a:r>
            <a:r>
              <a:rPr lang="de-CH" sz="2900" dirty="0" smtClean="0"/>
              <a:t>OP </a:t>
            </a:r>
            <a:r>
              <a:rPr lang="de-CH" sz="2900" dirty="0"/>
              <a:t>kann in zwei Drittel der Fälle ein gutes Resultat erzielt werden, d.h. die </a:t>
            </a:r>
            <a:r>
              <a:rPr lang="de-CH" sz="2900" dirty="0" err="1" smtClean="0"/>
              <a:t>SzVerbesserung</a:t>
            </a:r>
            <a:r>
              <a:rPr lang="de-CH" sz="2900" dirty="0" smtClean="0"/>
              <a:t> </a:t>
            </a:r>
            <a:r>
              <a:rPr lang="de-CH" sz="2900" dirty="0"/>
              <a:t>beträgt mehr als 75%, der </a:t>
            </a:r>
            <a:r>
              <a:rPr lang="de-CH" sz="2900" dirty="0" smtClean="0"/>
              <a:t>Pat. </a:t>
            </a:r>
            <a:r>
              <a:rPr lang="de-CH" sz="2900" dirty="0"/>
              <a:t>muss keine </a:t>
            </a:r>
            <a:r>
              <a:rPr lang="de-CH" sz="2900" dirty="0" err="1" smtClean="0"/>
              <a:t>SzMedi</a:t>
            </a:r>
            <a:r>
              <a:rPr lang="de-CH" sz="2900" dirty="0" smtClean="0"/>
              <a:t> </a:t>
            </a:r>
            <a:r>
              <a:rPr lang="de-CH" sz="2900" dirty="0"/>
              <a:t>mehr einnehmen, wird wieder voll arbeitsfähig </a:t>
            </a:r>
            <a:r>
              <a:rPr lang="de-CH" sz="2900" dirty="0" smtClean="0"/>
              <a:t>und </a:t>
            </a:r>
            <a:r>
              <a:rPr lang="de-CH" sz="2900" dirty="0"/>
              <a:t>ist nicht wesentlich in seiner Freizeitaktivität eingeschränkt. In den meisten Fällen bleiben leichte </a:t>
            </a:r>
            <a:r>
              <a:rPr lang="de-CH" sz="2900" dirty="0" err="1" smtClean="0"/>
              <a:t>RückenSz</a:t>
            </a:r>
            <a:r>
              <a:rPr lang="de-CH" sz="2900" dirty="0" smtClean="0"/>
              <a:t> </a:t>
            </a:r>
            <a:r>
              <a:rPr lang="de-CH" sz="2900" dirty="0"/>
              <a:t>zurück. Die überwiegende Mehrheit der </a:t>
            </a:r>
            <a:r>
              <a:rPr lang="de-CH" sz="2900" dirty="0" smtClean="0"/>
              <a:t>Pat. </a:t>
            </a:r>
            <a:r>
              <a:rPr lang="de-CH" sz="2900" dirty="0"/>
              <a:t>kommt nach einer </a:t>
            </a:r>
            <a:r>
              <a:rPr lang="de-CH" sz="2900" dirty="0" smtClean="0"/>
              <a:t>WS-Versteifung </a:t>
            </a:r>
            <a:r>
              <a:rPr lang="de-CH" sz="2900" dirty="0"/>
              <a:t>aber wesentlich besser mit ihren </a:t>
            </a:r>
            <a:r>
              <a:rPr lang="de-CH" sz="2900" dirty="0" err="1" smtClean="0"/>
              <a:t>Szen</a:t>
            </a:r>
            <a:r>
              <a:rPr lang="de-CH" sz="2900" dirty="0" smtClean="0"/>
              <a:t> </a:t>
            </a:r>
            <a:r>
              <a:rPr lang="de-CH" sz="2900" dirty="0"/>
              <a:t>zurecht.</a:t>
            </a:r>
          </a:p>
          <a:p>
            <a:endParaRPr lang="de-CH" dirty="0" smtClean="0"/>
          </a:p>
          <a:p>
            <a:pPr marL="0" indent="0">
              <a:buNone/>
            </a:pPr>
            <a:r>
              <a:rPr lang="de-CH" sz="2300" dirty="0" smtClean="0"/>
              <a:t>Uniklinik </a:t>
            </a:r>
            <a:r>
              <a:rPr lang="de-CH" sz="2300" dirty="0" err="1" smtClean="0"/>
              <a:t>Balgrist</a:t>
            </a:r>
            <a:r>
              <a:rPr lang="de-CH" sz="2300" dirty="0" smtClean="0"/>
              <a:t> Flyer</a:t>
            </a:r>
            <a:endParaRPr lang="de-CH" sz="23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826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Kommentar zur Indikation «degenerative BS Erkrankung» für die </a:t>
            </a:r>
            <a:r>
              <a:rPr lang="de-CH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StabilisationsOP</a:t>
            </a: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der LWS</a:t>
            </a:r>
            <a:endParaRPr lang="de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Auch </a:t>
            </a:r>
            <a:r>
              <a:rPr lang="de-CH" dirty="0"/>
              <a:t>bei der „</a:t>
            </a:r>
            <a:r>
              <a:rPr lang="de-CH" dirty="0" smtClean="0"/>
              <a:t>degenerativen </a:t>
            </a:r>
            <a:r>
              <a:rPr lang="de-CH" smtClean="0"/>
              <a:t>BS Erkrankung“ </a:t>
            </a:r>
            <a:r>
              <a:rPr lang="de-CH" dirty="0" smtClean="0"/>
              <a:t>handelt es sich wohl </a:t>
            </a:r>
            <a:r>
              <a:rPr lang="de-CH" dirty="0"/>
              <a:t>nur um eine Pseudodiagnose. Eine umfassende Literaturrecherche konnte jedenfalls nicht das Gegenteil belegen (</a:t>
            </a:r>
            <a:r>
              <a:rPr lang="de-CH" dirty="0" err="1"/>
              <a:t>BackLetter</a:t>
            </a:r>
            <a:r>
              <a:rPr lang="de-CH" dirty="0"/>
              <a:t>, 2010). </a:t>
            </a:r>
            <a:endParaRPr lang="de-CH" dirty="0" smtClean="0"/>
          </a:p>
          <a:p>
            <a:r>
              <a:rPr lang="de-CH" dirty="0" smtClean="0"/>
              <a:t>Daraus </a:t>
            </a:r>
            <a:r>
              <a:rPr lang="de-CH" dirty="0"/>
              <a:t>ist zu folgern, </a:t>
            </a:r>
            <a:r>
              <a:rPr lang="de-CH" dirty="0" err="1"/>
              <a:t>daß</a:t>
            </a:r>
            <a:r>
              <a:rPr lang="de-CH" dirty="0"/>
              <a:t> lumbale Fusionsoperationen unter Diagnosen erfolgen, die sich wissenschaftlich nicht nachvollziehen lassen</a:t>
            </a:r>
            <a:r>
              <a:rPr lang="de-CH" dirty="0" smtClean="0"/>
              <a:t>.</a:t>
            </a:r>
          </a:p>
          <a:p>
            <a:endParaRPr lang="de-CH" dirty="0"/>
          </a:p>
          <a:p>
            <a:pPr marL="0" indent="0">
              <a:buNone/>
            </a:pPr>
            <a:r>
              <a:rPr lang="de-CH" sz="1600" dirty="0" smtClean="0"/>
              <a:t>Zeitschrift </a:t>
            </a:r>
            <a:r>
              <a:rPr lang="de-CH" sz="1600" dirty="0"/>
              <a:t>The </a:t>
            </a:r>
            <a:r>
              <a:rPr lang="de-CH" sz="1600" dirty="0" err="1"/>
              <a:t>BackLetter</a:t>
            </a:r>
            <a:r>
              <a:rPr lang="de-CH" sz="1600" dirty="0"/>
              <a:t>®, eine vollständig werbefreie wissenschaftliche Zeitschrift aus den USA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91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CH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 </a:t>
            </a:r>
            <a:r>
              <a:rPr lang="de-CH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de-CH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uidelines für das Management von chron. unspezifischen lumbalen Rückenschmerzen</a:t>
            </a:r>
            <a:endParaRPr lang="de-CH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CH" dirty="0" smtClean="0"/>
              <a:t>Die operative Versorgung von </a:t>
            </a:r>
            <a:r>
              <a:rPr lang="de-CH" dirty="0" err="1" smtClean="0"/>
              <a:t>unspez</a:t>
            </a:r>
            <a:r>
              <a:rPr lang="de-CH" dirty="0" smtClean="0"/>
              <a:t>. lumbalen </a:t>
            </a:r>
            <a:r>
              <a:rPr lang="de-CH" dirty="0" err="1" smtClean="0"/>
              <a:t>RückenSzen</a:t>
            </a:r>
            <a:r>
              <a:rPr lang="de-CH" dirty="0" smtClean="0"/>
              <a:t> kann nur dann befürwortet werden, wenn nach </a:t>
            </a:r>
            <a:r>
              <a:rPr lang="de-CH" b="1" dirty="0" smtClean="0"/>
              <a:t>2 Jahren </a:t>
            </a:r>
            <a:r>
              <a:rPr lang="de-CH" dirty="0" smtClean="0"/>
              <a:t>alle empfohlenen konservativen Massnahmen nicht zum Erfolg geführt haben</a:t>
            </a:r>
          </a:p>
          <a:p>
            <a:r>
              <a:rPr lang="de-CH" dirty="0" smtClean="0"/>
              <a:t>Empfohlene konservative Massnahmen: kognitive </a:t>
            </a:r>
            <a:r>
              <a:rPr lang="de-CH" dirty="0" err="1" smtClean="0"/>
              <a:t>VerhaltensTh</a:t>
            </a:r>
            <a:r>
              <a:rPr lang="de-CH" dirty="0" smtClean="0"/>
              <a:t>, supervisierte </a:t>
            </a:r>
            <a:r>
              <a:rPr lang="de-CH" dirty="0" err="1" smtClean="0"/>
              <a:t>BewegungsTh</a:t>
            </a:r>
            <a:r>
              <a:rPr lang="de-CH" dirty="0" smtClean="0"/>
              <a:t>, multidisziplinäre (bio-psycho-soziale) Behandlung, Rückenschulung, Manipulation/Mobilisation</a:t>
            </a:r>
          </a:p>
          <a:p>
            <a:pPr marL="0" indent="0">
              <a:buNone/>
            </a:pPr>
            <a:endParaRPr lang="de-CH" dirty="0" smtClean="0"/>
          </a:p>
          <a:p>
            <a:pPr marL="0" indent="0">
              <a:buNone/>
            </a:pPr>
            <a:r>
              <a:rPr lang="de-CH" sz="1600" dirty="0" err="1" smtClean="0"/>
              <a:t>Eur</a:t>
            </a:r>
            <a:r>
              <a:rPr lang="de-CH" sz="1600" dirty="0" smtClean="0"/>
              <a:t> </a:t>
            </a:r>
            <a:r>
              <a:rPr lang="de-CH" sz="1600" dirty="0" err="1" smtClean="0"/>
              <a:t>Spine</a:t>
            </a:r>
            <a:r>
              <a:rPr lang="de-CH" sz="1600" dirty="0" smtClean="0"/>
              <a:t> J (2006) 15 (</a:t>
            </a:r>
            <a:r>
              <a:rPr lang="de-CH" sz="1600" dirty="0" err="1" smtClean="0"/>
              <a:t>Suppl</a:t>
            </a:r>
            <a:r>
              <a:rPr lang="de-CH" sz="1600" dirty="0" smtClean="0"/>
              <a:t>. 2): S192-S300</a:t>
            </a:r>
            <a:endParaRPr lang="de-CH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820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Mit anderen Worten…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Fusion </a:t>
            </a:r>
            <a:r>
              <a:rPr lang="en-US" dirty="0"/>
              <a:t>of the lumbar spine is an end-of-the-road treatment intervention that is typically for the treatment of chronic back pain greater than leg pain. </a:t>
            </a:r>
            <a:r>
              <a:rPr lang="en-US" dirty="0" smtClean="0"/>
              <a:t>Therefore</a:t>
            </a:r>
            <a:r>
              <a:rPr lang="en-US" dirty="0"/>
              <a:t>, it is imperative the patient try every form of non-fusion care before going down the one-way street of fusion, for there is no turning back</a:t>
            </a:r>
            <a:r>
              <a:rPr lang="en-US" dirty="0" smtClean="0"/>
              <a:t>!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600" dirty="0"/>
              <a:t>Douglas M. Gillard, </a:t>
            </a:r>
            <a:r>
              <a:rPr lang="en-US" sz="1600" dirty="0" smtClean="0"/>
              <a:t>DC, </a:t>
            </a:r>
            <a:r>
              <a:rPr lang="en-US" sz="1600" dirty="0"/>
              <a:t>Associate Professor of Clinical </a:t>
            </a:r>
            <a:r>
              <a:rPr lang="en-US" sz="1600" dirty="0" smtClean="0"/>
              <a:t>Sciences (ChiroGeek.com)</a:t>
            </a:r>
            <a:endParaRPr lang="de-CH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96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8212280" cy="1303867"/>
          </a:xfrm>
        </p:spPr>
        <p:txBody>
          <a:bodyPr>
            <a:normAutofit fontScale="90000"/>
          </a:bodyPr>
          <a:lstStyle/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Anzahl stabilisierender </a:t>
            </a:r>
            <a:r>
              <a:rPr lang="de-CH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RückenOP</a:t>
            </a: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Bsp. USA</a:t>
            </a:r>
            <a:endParaRPr lang="de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Rajaee</a:t>
            </a:r>
            <a:r>
              <a:rPr lang="en-US" dirty="0"/>
              <a:t> et al. reported a 137% increase in the utilization of lumbar fusion between 1998-2008, which was higher then either hip or knee replacement </a:t>
            </a:r>
            <a:r>
              <a:rPr lang="en-US" dirty="0" smtClean="0"/>
              <a:t>surgery </a:t>
            </a:r>
          </a:p>
          <a:p>
            <a:r>
              <a:rPr lang="en-US" dirty="0" smtClean="0"/>
              <a:t>Performed </a:t>
            </a:r>
            <a:r>
              <a:rPr lang="en-US" dirty="0"/>
              <a:t>in over 400,000 Americans each year because of intolerable low back </a:t>
            </a:r>
            <a:r>
              <a:rPr lang="en-US" dirty="0" smtClean="0"/>
              <a:t>pain </a:t>
            </a:r>
          </a:p>
          <a:p>
            <a:r>
              <a:rPr lang="en-US" dirty="0" smtClean="0"/>
              <a:t>The </a:t>
            </a:r>
            <a:r>
              <a:rPr lang="en-US" dirty="0"/>
              <a:t>cost of a single fusion surgery has reached an astonishing $81,960, which represents a 3.3 fold increase since </a:t>
            </a:r>
            <a:r>
              <a:rPr lang="en-US" dirty="0" smtClean="0"/>
              <a:t>1998</a:t>
            </a:r>
          </a:p>
          <a:p>
            <a:pPr marL="0" indent="0">
              <a:buNone/>
            </a:pPr>
            <a:endParaRPr lang="de-CH" sz="1600" dirty="0" smtClean="0"/>
          </a:p>
          <a:p>
            <a:pPr marL="0" indent="0">
              <a:buNone/>
            </a:pPr>
            <a:r>
              <a:rPr lang="de-CH" sz="1600" dirty="0" err="1" smtClean="0"/>
              <a:t>Spine</a:t>
            </a:r>
            <a:r>
              <a:rPr lang="de-CH" sz="1600" dirty="0" smtClean="0"/>
              <a:t> 2012; 37:67-76</a:t>
            </a:r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1246" y="616045"/>
            <a:ext cx="2181586" cy="1451746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273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Konservative Massnahmen</a:t>
            </a:r>
            <a:endParaRPr lang="de-CH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95401" y="2930236"/>
            <a:ext cx="9601196" cy="2945632"/>
          </a:xfrm>
        </p:spPr>
        <p:txBody>
          <a:bodyPr/>
          <a:lstStyle/>
          <a:p>
            <a:pPr algn="ctr"/>
            <a:r>
              <a:rPr lang="de-CH" dirty="0" err="1" smtClean="0"/>
              <a:t>PhysioTh</a:t>
            </a:r>
            <a:r>
              <a:rPr lang="de-CH" dirty="0" smtClean="0"/>
              <a:t>, Chiropraktik</a:t>
            </a:r>
          </a:p>
          <a:p>
            <a:pPr algn="ctr"/>
            <a:r>
              <a:rPr lang="de-CH" dirty="0" smtClean="0"/>
              <a:t>Kognitive </a:t>
            </a:r>
            <a:r>
              <a:rPr lang="de-CH" dirty="0" err="1" smtClean="0"/>
              <a:t>VerhaltensTh</a:t>
            </a:r>
            <a:endParaRPr lang="de-CH" dirty="0" smtClean="0"/>
          </a:p>
          <a:p>
            <a:pPr algn="ctr"/>
            <a:r>
              <a:rPr lang="de-CH" dirty="0" smtClean="0"/>
              <a:t>Akupunktur, Dry-</a:t>
            </a:r>
            <a:r>
              <a:rPr lang="de-CH" dirty="0" err="1" smtClean="0"/>
              <a:t>Needeling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060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sz="9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Discushernien</a:t>
            </a:r>
            <a:endParaRPr lang="de-CH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68092" y="2666691"/>
            <a:ext cx="2564389" cy="3202297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413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Studienlage</a:t>
            </a:r>
            <a:endParaRPr lang="de-CH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0064" y="2628255"/>
            <a:ext cx="4791871" cy="3176291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01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Comparison of Physical Therapy, Chiropractic Manipulation, and Provision of an Educational Booklet for the Treatment of Patients with Low Back Pain</a:t>
            </a:r>
            <a:endParaRPr lang="de-CH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patients with low back pain, the McKenzie method of physical therapy and chiropractic manipulation had similar effects and costs, and patients receiving these treatments had </a:t>
            </a:r>
            <a:r>
              <a:rPr lang="en-US" b="1" dirty="0"/>
              <a:t>only marginally better outcomes than those receiving the minimal intervention of an educational booklet</a:t>
            </a:r>
            <a:r>
              <a:rPr lang="en-US" dirty="0"/>
              <a:t>. Whether the limited benefits of these treatments are worth the additional costs is open to </a:t>
            </a:r>
            <a:r>
              <a:rPr lang="en-US" dirty="0" smtClean="0"/>
              <a:t>question</a:t>
            </a:r>
          </a:p>
          <a:p>
            <a:endParaRPr lang="en-US" dirty="0"/>
          </a:p>
          <a:p>
            <a:pPr marL="0" indent="0">
              <a:buNone/>
            </a:pPr>
            <a:r>
              <a:rPr lang="de-CH" sz="1600" dirty="0"/>
              <a:t>N Engl J </a:t>
            </a:r>
            <a:r>
              <a:rPr lang="de-CH" sz="1600" dirty="0" err="1"/>
              <a:t>Med</a:t>
            </a:r>
            <a:r>
              <a:rPr lang="de-CH" sz="1600" dirty="0"/>
              <a:t> 1998; </a:t>
            </a:r>
            <a:r>
              <a:rPr lang="de-CH" sz="1600" dirty="0" smtClean="0"/>
              <a:t>339:1021-1029 </a:t>
            </a:r>
            <a:r>
              <a:rPr lang="de-CH" sz="1600" dirty="0" err="1" smtClean="0"/>
              <a:t>October</a:t>
            </a:r>
            <a:r>
              <a:rPr lang="de-CH" sz="1600" dirty="0" smtClean="0"/>
              <a:t> </a:t>
            </a:r>
            <a:r>
              <a:rPr lang="de-CH" sz="1600" dirty="0"/>
              <a:t>8, 1998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28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McKenzie Method for Low Back Pain: A Systematic Review of the Literature With a Meta-Analysis Approach</a:t>
            </a:r>
            <a:endParaRPr lang="de-CH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some evidence that the McKenzie method is more effective than passive therapy for </a:t>
            </a:r>
            <a:r>
              <a:rPr lang="en-US" b="1" dirty="0"/>
              <a:t>acute</a:t>
            </a:r>
            <a:r>
              <a:rPr lang="en-US" dirty="0"/>
              <a:t> LBP; however, the magnitude of the difference suggests the absence of clinically worthwhile effects. </a:t>
            </a:r>
            <a:endParaRPr lang="en-US" dirty="0" smtClean="0"/>
          </a:p>
          <a:p>
            <a:r>
              <a:rPr lang="en-US" dirty="0" smtClean="0"/>
              <a:t>There </a:t>
            </a:r>
            <a:r>
              <a:rPr lang="en-US" dirty="0"/>
              <a:t>is limited evidence for the use of McKenzie method in </a:t>
            </a:r>
            <a:r>
              <a:rPr lang="en-US" b="1" dirty="0"/>
              <a:t>chronic</a:t>
            </a:r>
            <a:r>
              <a:rPr lang="en-US" dirty="0"/>
              <a:t> LBP. The effectiveness of classification-based McKenzie is yet to be </a:t>
            </a:r>
            <a:r>
              <a:rPr lang="en-US" dirty="0" smtClean="0"/>
              <a:t>established</a:t>
            </a:r>
          </a:p>
          <a:p>
            <a:endParaRPr lang="en-US" dirty="0"/>
          </a:p>
          <a:p>
            <a:pPr marL="0" indent="0">
              <a:buNone/>
            </a:pPr>
            <a:r>
              <a:rPr lang="it-IT" sz="1600" smtClean="0"/>
              <a:t>Spine; 20 </a:t>
            </a:r>
            <a:r>
              <a:rPr lang="it-IT" sz="1600" dirty="0"/>
              <a:t>April 2006 - Volume 31 - </a:t>
            </a:r>
            <a:r>
              <a:rPr lang="it-IT" sz="1600" dirty="0" err="1"/>
              <a:t>Issue</a:t>
            </a:r>
            <a:r>
              <a:rPr lang="it-IT" sz="1600" dirty="0"/>
              <a:t> 9 - </a:t>
            </a:r>
            <a:r>
              <a:rPr lang="it-IT" sz="1600" dirty="0" err="1"/>
              <a:t>pp</a:t>
            </a:r>
            <a:r>
              <a:rPr lang="it-IT" sz="1600" dirty="0"/>
              <a:t> E254-E262</a:t>
            </a:r>
            <a:endParaRPr lang="de-CH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400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Akupunktur und Dry - </a:t>
            </a:r>
            <a:r>
              <a:rPr lang="de-CH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needeling</a:t>
            </a: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bei chron. Lumbalgien</a:t>
            </a:r>
            <a:endParaRPr lang="de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Für</a:t>
            </a:r>
            <a:r>
              <a:rPr lang="en-US" dirty="0" smtClean="0"/>
              <a:t> chron. </a:t>
            </a:r>
            <a:r>
              <a:rPr lang="en-US" dirty="0" err="1" smtClean="0"/>
              <a:t>Lumbalgien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die </a:t>
            </a:r>
            <a:r>
              <a:rPr lang="en-US" dirty="0" err="1" smtClean="0"/>
              <a:t>Akupunktur</a:t>
            </a:r>
            <a:r>
              <a:rPr lang="en-US" dirty="0" smtClean="0"/>
              <a:t> </a:t>
            </a:r>
            <a:r>
              <a:rPr lang="en-US" dirty="0" err="1" smtClean="0"/>
              <a:t>effektiver</a:t>
            </a:r>
            <a:r>
              <a:rPr lang="en-US" dirty="0" smtClean="0"/>
              <a:t> </a:t>
            </a:r>
            <a:r>
              <a:rPr lang="en-US" dirty="0" err="1" smtClean="0"/>
              <a:t>zur</a:t>
            </a:r>
            <a:r>
              <a:rPr lang="en-US" dirty="0" smtClean="0"/>
              <a:t> </a:t>
            </a:r>
            <a:r>
              <a:rPr lang="en-US" dirty="0" err="1" smtClean="0"/>
              <a:t>SzBekämpfung</a:t>
            </a:r>
            <a:r>
              <a:rPr lang="en-US" dirty="0" smtClean="0"/>
              <a:t> und </a:t>
            </a:r>
            <a:r>
              <a:rPr lang="en-US" dirty="0" err="1" smtClean="0"/>
              <a:t>Verbesserung</a:t>
            </a:r>
            <a:r>
              <a:rPr lang="en-US" dirty="0" smtClean="0"/>
              <a:t> der </a:t>
            </a:r>
            <a:r>
              <a:rPr lang="en-US" dirty="0" err="1" smtClean="0"/>
              <a:t>Funktionen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gar </a:t>
            </a:r>
            <a:r>
              <a:rPr lang="en-US" dirty="0" err="1" smtClean="0"/>
              <a:t>keine</a:t>
            </a:r>
            <a:r>
              <a:rPr lang="en-US" dirty="0" smtClean="0"/>
              <a:t> </a:t>
            </a:r>
            <a:r>
              <a:rPr lang="en-US" dirty="0" err="1" smtClean="0"/>
              <a:t>Th</a:t>
            </a:r>
            <a:r>
              <a:rPr lang="en-US" dirty="0" smtClean="0"/>
              <a:t> </a:t>
            </a:r>
            <a:r>
              <a:rPr lang="en-US" dirty="0" err="1" smtClean="0"/>
              <a:t>oder</a:t>
            </a:r>
            <a:r>
              <a:rPr lang="en-US" dirty="0" smtClean="0"/>
              <a:t> </a:t>
            </a:r>
            <a:r>
              <a:rPr lang="en-US" dirty="0" err="1" smtClean="0"/>
              <a:t>Placebobehandlung</a:t>
            </a:r>
            <a:r>
              <a:rPr lang="en-US" dirty="0" smtClean="0"/>
              <a:t>.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effektiv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kurze</a:t>
            </a:r>
            <a:r>
              <a:rPr lang="en-US" dirty="0" smtClean="0"/>
              <a:t> </a:t>
            </a:r>
            <a:r>
              <a:rPr lang="en-US" dirty="0" err="1" smtClean="0"/>
              <a:t>Zeit</a:t>
            </a:r>
            <a:r>
              <a:rPr lang="en-US" dirty="0" smtClean="0"/>
              <a:t> </a:t>
            </a:r>
            <a:r>
              <a:rPr lang="en-US" dirty="0" err="1" smtClean="0"/>
              <a:t>nach</a:t>
            </a:r>
            <a:r>
              <a:rPr lang="en-US" dirty="0" smtClean="0"/>
              <a:t> der </a:t>
            </a:r>
            <a:r>
              <a:rPr lang="en-US" dirty="0" err="1" smtClean="0"/>
              <a:t>Behandlung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Akupunktur</a:t>
            </a:r>
            <a:r>
              <a:rPr lang="en-US" dirty="0" smtClean="0"/>
              <a:t> und Dry-needling </a:t>
            </a:r>
            <a:r>
              <a:rPr lang="en-US" dirty="0" err="1" smtClean="0"/>
              <a:t>sind</a:t>
            </a:r>
            <a:r>
              <a:rPr lang="en-US" dirty="0" smtClean="0"/>
              <a:t> </a:t>
            </a:r>
            <a:r>
              <a:rPr lang="en-US" dirty="0" err="1" smtClean="0"/>
              <a:t>evtl</a:t>
            </a:r>
            <a:r>
              <a:rPr lang="en-US" dirty="0" smtClean="0"/>
              <a:t>. von </a:t>
            </a:r>
            <a:r>
              <a:rPr lang="en-US" dirty="0" err="1" smtClean="0"/>
              <a:t>zusätzlichem</a:t>
            </a:r>
            <a:r>
              <a:rPr lang="en-US" dirty="0" smtClean="0"/>
              <a:t> </a:t>
            </a:r>
            <a:r>
              <a:rPr lang="en-US" dirty="0" err="1" smtClean="0"/>
              <a:t>Nutzen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anderen</a:t>
            </a:r>
            <a:r>
              <a:rPr lang="en-US" dirty="0" smtClean="0"/>
              <a:t> </a:t>
            </a:r>
            <a:r>
              <a:rPr lang="en-US" dirty="0" err="1" smtClean="0"/>
              <a:t>Th</a:t>
            </a:r>
            <a:r>
              <a:rPr lang="en-US" dirty="0" smtClean="0"/>
              <a:t> </a:t>
            </a:r>
            <a:r>
              <a:rPr lang="en-US" dirty="0" err="1" smtClean="0"/>
              <a:t>zur</a:t>
            </a:r>
            <a:r>
              <a:rPr lang="en-US" dirty="0" smtClean="0"/>
              <a:t> </a:t>
            </a:r>
            <a:r>
              <a:rPr lang="en-US" dirty="0" err="1" smtClean="0"/>
              <a:t>Behandlung</a:t>
            </a:r>
            <a:r>
              <a:rPr lang="en-US" dirty="0" smtClean="0"/>
              <a:t> chron. </a:t>
            </a:r>
            <a:r>
              <a:rPr lang="en-US" dirty="0" err="1" smtClean="0"/>
              <a:t>Lumbalgien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de-CH" sz="1600" dirty="0" err="1"/>
              <a:t>Spine</a:t>
            </a:r>
            <a:r>
              <a:rPr lang="de-CH" sz="1600" dirty="0"/>
              <a:t>: </a:t>
            </a:r>
            <a:r>
              <a:rPr lang="de-CH" sz="1600" dirty="0" smtClean="0"/>
              <a:t>15 </a:t>
            </a:r>
            <a:r>
              <a:rPr lang="de-CH" sz="1600" dirty="0"/>
              <a:t>April 2005 - Volume 30 - </a:t>
            </a:r>
            <a:r>
              <a:rPr lang="de-CH" sz="1600" dirty="0" err="1"/>
              <a:t>Issue</a:t>
            </a:r>
            <a:r>
              <a:rPr lang="de-CH" sz="1600" dirty="0"/>
              <a:t> 8 - pp </a:t>
            </a:r>
            <a:r>
              <a:rPr lang="de-CH" sz="1600" dirty="0" smtClean="0"/>
              <a:t>944-963, </a:t>
            </a:r>
            <a:r>
              <a:rPr lang="de-CH" sz="1600" dirty="0" err="1" smtClean="0"/>
              <a:t>Cochrane</a:t>
            </a:r>
            <a:r>
              <a:rPr lang="de-CH" sz="1600" dirty="0" smtClean="0"/>
              <a:t> </a:t>
            </a:r>
            <a:r>
              <a:rPr lang="de-CH" sz="1600" dirty="0" err="1"/>
              <a:t>Collaboration</a:t>
            </a:r>
            <a:r>
              <a:rPr lang="de-CH" sz="1600" dirty="0"/>
              <a:t> Review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634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Kognitive Verhaltenstherapie</a:t>
            </a:r>
            <a:endParaRPr lang="de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Die </a:t>
            </a:r>
            <a:r>
              <a:rPr lang="en-US" dirty="0" err="1" smtClean="0"/>
              <a:t>VerhaltensTh</a:t>
            </a:r>
            <a:r>
              <a:rPr lang="en-US" dirty="0" smtClean="0"/>
              <a:t> </a:t>
            </a:r>
            <a:r>
              <a:rPr lang="en-US" dirty="0" err="1" smtClean="0"/>
              <a:t>scheint</a:t>
            </a:r>
            <a:r>
              <a:rPr lang="en-US" dirty="0" smtClean="0"/>
              <a:t> </a:t>
            </a:r>
            <a:r>
              <a:rPr lang="en-US" dirty="0" err="1" smtClean="0"/>
              <a:t>effektiv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sein </a:t>
            </a:r>
            <a:r>
              <a:rPr lang="en-US" dirty="0" err="1" smtClean="0"/>
              <a:t>für</a:t>
            </a:r>
            <a:r>
              <a:rPr lang="en-US" dirty="0" smtClean="0"/>
              <a:t> Pat. </a:t>
            </a:r>
            <a:r>
              <a:rPr lang="en-US" dirty="0" err="1" smtClean="0"/>
              <a:t>mit</a:t>
            </a:r>
            <a:r>
              <a:rPr lang="en-US" dirty="0" smtClean="0"/>
              <a:t> chron. </a:t>
            </a:r>
            <a:r>
              <a:rPr lang="en-US" dirty="0" err="1" smtClean="0"/>
              <a:t>Lumbalgien</a:t>
            </a:r>
            <a:r>
              <a:rPr lang="en-US" dirty="0" smtClean="0"/>
              <a:t>,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aber</a:t>
            </a:r>
            <a:r>
              <a:rPr lang="en-US" dirty="0" smtClean="0"/>
              <a:t> </a:t>
            </a:r>
            <a:r>
              <a:rPr lang="en-US" dirty="0" err="1" smtClean="0"/>
              <a:t>immer</a:t>
            </a:r>
            <a:r>
              <a:rPr lang="en-US" dirty="0" smtClean="0"/>
              <a:t> </a:t>
            </a:r>
            <a:r>
              <a:rPr lang="en-US" dirty="0" err="1" smtClean="0"/>
              <a:t>noch</a:t>
            </a:r>
            <a:r>
              <a:rPr lang="en-US" dirty="0" smtClean="0"/>
              <a:t> </a:t>
            </a:r>
            <a:r>
              <a:rPr lang="en-US" dirty="0" err="1" smtClean="0"/>
              <a:t>unklar</a:t>
            </a:r>
            <a:r>
              <a:rPr lang="en-US" dirty="0" smtClean="0"/>
              <a:t>, </a:t>
            </a:r>
            <a:r>
              <a:rPr lang="en-US" dirty="0" err="1" smtClean="0"/>
              <a:t>welche</a:t>
            </a:r>
            <a:r>
              <a:rPr lang="en-US" dirty="0" smtClean="0"/>
              <a:t> Pat. von </a:t>
            </a:r>
            <a:r>
              <a:rPr lang="en-US" dirty="0" err="1" smtClean="0"/>
              <a:t>welcher</a:t>
            </a:r>
            <a:r>
              <a:rPr lang="en-US" dirty="0" smtClean="0"/>
              <a:t> </a:t>
            </a:r>
            <a:r>
              <a:rPr lang="en-US" dirty="0" err="1" smtClean="0"/>
              <a:t>VerhaltensTh</a:t>
            </a:r>
            <a:r>
              <a:rPr lang="en-US" dirty="0" smtClean="0"/>
              <a:t> am </a:t>
            </a:r>
            <a:r>
              <a:rPr lang="en-US" dirty="0" err="1" smtClean="0"/>
              <a:t>meisten</a:t>
            </a:r>
            <a:r>
              <a:rPr lang="en-US" dirty="0" smtClean="0"/>
              <a:t> </a:t>
            </a:r>
            <a:r>
              <a:rPr lang="en-US" dirty="0" err="1" smtClean="0"/>
              <a:t>profitierten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1700" dirty="0" smtClean="0"/>
              <a:t>Spine; </a:t>
            </a:r>
            <a:r>
              <a:rPr lang="en-US" sz="1700" dirty="0"/>
              <a:t>1 February 2001 - Volume 26 - Issue 3 - pp </a:t>
            </a:r>
            <a:r>
              <a:rPr lang="en-US" sz="1700" dirty="0" smtClean="0"/>
              <a:t>270-281, Cochrane </a:t>
            </a:r>
            <a:r>
              <a:rPr lang="en-US" sz="1700" dirty="0"/>
              <a:t>Collaboration Review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306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Randomized Clinical Trial of Lumbar Instrumented Fusion and Cognitive Intervention and Exercises in Patients with Chronic Low Back Pain and Disc Degeneration</a:t>
            </a:r>
            <a:endParaRPr lang="de-CH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95401" y="2441864"/>
            <a:ext cx="9601196" cy="343400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46 Pat. (</a:t>
            </a:r>
            <a:r>
              <a:rPr lang="en-US" dirty="0" err="1" smtClean="0"/>
              <a:t>zw</a:t>
            </a:r>
            <a:r>
              <a:rPr lang="en-US" dirty="0" smtClean="0"/>
              <a:t>. </a:t>
            </a:r>
            <a:r>
              <a:rPr lang="en-US" dirty="0"/>
              <a:t>25–60 </a:t>
            </a:r>
            <a:r>
              <a:rPr lang="en-US" dirty="0" smtClean="0"/>
              <a:t>J, chron. </a:t>
            </a:r>
            <a:r>
              <a:rPr lang="en-US" dirty="0" err="1" smtClean="0"/>
              <a:t>Lumbalgien</a:t>
            </a:r>
            <a:r>
              <a:rPr lang="en-US" dirty="0" smtClean="0"/>
              <a:t> </a:t>
            </a:r>
            <a:r>
              <a:rPr lang="en-US" dirty="0" err="1" smtClean="0"/>
              <a:t>seit</a:t>
            </a:r>
            <a:r>
              <a:rPr lang="en-US" dirty="0" smtClean="0"/>
              <a:t> &gt;1 J, </a:t>
            </a:r>
            <a:r>
              <a:rPr lang="en-US" dirty="0" err="1" smtClean="0"/>
              <a:t>radiol</a:t>
            </a:r>
            <a:r>
              <a:rPr lang="en-US" dirty="0" smtClean="0"/>
              <a:t>. </a:t>
            </a:r>
            <a:r>
              <a:rPr lang="en-US" dirty="0" err="1" smtClean="0"/>
              <a:t>Nachweis</a:t>
            </a:r>
            <a:r>
              <a:rPr lang="en-US" dirty="0" smtClean="0"/>
              <a:t> </a:t>
            </a:r>
            <a:r>
              <a:rPr lang="en-US" dirty="0" err="1" smtClean="0"/>
              <a:t>einer</a:t>
            </a:r>
            <a:r>
              <a:rPr lang="en-US" dirty="0" smtClean="0"/>
              <a:t> </a:t>
            </a:r>
            <a:r>
              <a:rPr lang="en-US" dirty="0" err="1" smtClean="0"/>
              <a:t>Diskusdegen</a:t>
            </a:r>
            <a:r>
              <a:rPr lang="en-US" dirty="0" smtClean="0"/>
              <a:t>. auf </a:t>
            </a:r>
            <a:r>
              <a:rPr lang="en-US" dirty="0" err="1" smtClean="0"/>
              <a:t>Höhe</a:t>
            </a:r>
            <a:r>
              <a:rPr lang="en-US" dirty="0" smtClean="0"/>
              <a:t> L4-L5 u/o L5-S1) </a:t>
            </a:r>
            <a:r>
              <a:rPr lang="en-US" dirty="0" err="1" smtClean="0"/>
              <a:t>wurden</a:t>
            </a:r>
            <a:r>
              <a:rPr lang="en-US" dirty="0" smtClean="0"/>
              <a:t> </a:t>
            </a:r>
            <a:r>
              <a:rPr lang="en-US" dirty="0" err="1" smtClean="0"/>
              <a:t>randomisiert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lumbale</a:t>
            </a:r>
            <a:r>
              <a:rPr lang="en-US" dirty="0" smtClean="0"/>
              <a:t> </a:t>
            </a:r>
            <a:r>
              <a:rPr lang="en-US" dirty="0" err="1" smtClean="0"/>
              <a:t>Stabil</a:t>
            </a:r>
            <a:r>
              <a:rPr lang="en-US" dirty="0" smtClean="0"/>
              <a:t>.-OP und </a:t>
            </a:r>
            <a:r>
              <a:rPr lang="en-US" dirty="0" err="1" smtClean="0"/>
              <a:t>postOP</a:t>
            </a:r>
            <a:r>
              <a:rPr lang="en-US" dirty="0" smtClean="0"/>
              <a:t> </a:t>
            </a:r>
            <a:r>
              <a:rPr lang="en-US" dirty="0" err="1" smtClean="0"/>
              <a:t>PhysioTh</a:t>
            </a:r>
            <a:r>
              <a:rPr lang="en-US" dirty="0" smtClean="0"/>
              <a:t> </a:t>
            </a:r>
            <a:r>
              <a:rPr lang="en-US" i="1" dirty="0" err="1" smtClean="0"/>
              <a:t>oder</a:t>
            </a:r>
            <a:r>
              <a:rPr lang="en-US" dirty="0" smtClean="0"/>
              <a:t> </a:t>
            </a:r>
            <a:r>
              <a:rPr lang="en-US" dirty="0" err="1" smtClean="0"/>
              <a:t>kognitiver</a:t>
            </a:r>
            <a:r>
              <a:rPr lang="en-US" dirty="0" smtClean="0"/>
              <a:t> </a:t>
            </a:r>
            <a:r>
              <a:rPr lang="en-US" dirty="0" err="1" smtClean="0"/>
              <a:t>VerhaltensTh</a:t>
            </a:r>
            <a:r>
              <a:rPr lang="en-US" dirty="0" smtClean="0"/>
              <a:t> und </a:t>
            </a:r>
            <a:r>
              <a:rPr lang="en-US" dirty="0" err="1" smtClean="0"/>
              <a:t>Übungen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Die </a:t>
            </a:r>
            <a:r>
              <a:rPr lang="en-US" dirty="0" err="1" smtClean="0"/>
              <a:t>kogn</a:t>
            </a:r>
            <a:r>
              <a:rPr lang="en-US" dirty="0" smtClean="0"/>
              <a:t>. </a:t>
            </a:r>
            <a:r>
              <a:rPr lang="en-US" dirty="0" err="1" smtClean="0"/>
              <a:t>Verh.Th</a:t>
            </a:r>
            <a:r>
              <a:rPr lang="en-US" dirty="0" smtClean="0"/>
              <a:t> </a:t>
            </a:r>
            <a:r>
              <a:rPr lang="en-US" dirty="0" err="1" smtClean="0"/>
              <a:t>bestand</a:t>
            </a:r>
            <a:r>
              <a:rPr lang="en-US" dirty="0" smtClean="0"/>
              <a:t> </a:t>
            </a:r>
            <a:r>
              <a:rPr lang="en-US" dirty="0" err="1" smtClean="0"/>
              <a:t>aus</a:t>
            </a:r>
            <a:r>
              <a:rPr lang="en-US" dirty="0" smtClean="0"/>
              <a:t> </a:t>
            </a:r>
            <a:r>
              <a:rPr lang="en-US" dirty="0" err="1" smtClean="0"/>
              <a:t>einer</a:t>
            </a:r>
            <a:r>
              <a:rPr lang="en-US" dirty="0" smtClean="0"/>
              <a:t> </a:t>
            </a:r>
            <a:r>
              <a:rPr lang="en-US" dirty="0" err="1" smtClean="0"/>
              <a:t>Lektion</a:t>
            </a:r>
            <a:r>
              <a:rPr lang="en-US" dirty="0" smtClean="0"/>
              <a:t>, in der den Pat. </a:t>
            </a:r>
            <a:r>
              <a:rPr lang="en-US" dirty="0" err="1"/>
              <a:t>e</a:t>
            </a:r>
            <a:r>
              <a:rPr lang="en-US" dirty="0" err="1" smtClean="0"/>
              <a:t>rklärt</a:t>
            </a:r>
            <a:r>
              <a:rPr lang="en-US" dirty="0" smtClean="0"/>
              <a:t> </a:t>
            </a:r>
            <a:r>
              <a:rPr lang="en-US" dirty="0" err="1" smtClean="0"/>
              <a:t>wurde</a:t>
            </a:r>
            <a:r>
              <a:rPr lang="en-US" dirty="0" smtClean="0"/>
              <a:t>, </a:t>
            </a:r>
            <a:r>
              <a:rPr lang="en-US" dirty="0" err="1" smtClean="0"/>
              <a:t>dass</a:t>
            </a:r>
            <a:r>
              <a:rPr lang="en-US" dirty="0" smtClean="0"/>
              <a:t> die </a:t>
            </a:r>
            <a:r>
              <a:rPr lang="en-US" dirty="0" err="1" smtClean="0"/>
              <a:t>normalen</a:t>
            </a:r>
            <a:r>
              <a:rPr lang="en-US" dirty="0" smtClean="0"/>
              <a:t> </a:t>
            </a:r>
            <a:r>
              <a:rPr lang="en-US" dirty="0" err="1" smtClean="0"/>
              <a:t>tägl</a:t>
            </a:r>
            <a:r>
              <a:rPr lang="en-US" dirty="0" smtClean="0"/>
              <a:t>. </a:t>
            </a:r>
            <a:r>
              <a:rPr lang="en-US" dirty="0" err="1" smtClean="0"/>
              <a:t>Aktivitäten</a:t>
            </a:r>
            <a:r>
              <a:rPr lang="en-US" dirty="0" smtClean="0"/>
              <a:t> </a:t>
            </a:r>
            <a:r>
              <a:rPr lang="en-US" dirty="0" err="1" smtClean="0"/>
              <a:t>keinen</a:t>
            </a:r>
            <a:r>
              <a:rPr lang="en-US" dirty="0" smtClean="0"/>
              <a:t> </a:t>
            </a:r>
            <a:r>
              <a:rPr lang="en-US" dirty="0" err="1" smtClean="0"/>
              <a:t>weiteren</a:t>
            </a:r>
            <a:r>
              <a:rPr lang="en-US" dirty="0" smtClean="0"/>
              <a:t> </a:t>
            </a:r>
            <a:r>
              <a:rPr lang="en-US" dirty="0" err="1" smtClean="0"/>
              <a:t>Schaden</a:t>
            </a:r>
            <a:r>
              <a:rPr lang="en-US" dirty="0" smtClean="0"/>
              <a:t> </a:t>
            </a:r>
            <a:r>
              <a:rPr lang="en-US" dirty="0" err="1" smtClean="0"/>
              <a:t>zufügen</a:t>
            </a:r>
            <a:r>
              <a:rPr lang="en-US" dirty="0" smtClean="0"/>
              <a:t> und </a:t>
            </a:r>
            <a:r>
              <a:rPr lang="en-US" dirty="0" err="1" smtClean="0"/>
              <a:t>dass</a:t>
            </a:r>
            <a:r>
              <a:rPr lang="en-US" dirty="0" smtClean="0"/>
              <a:t> </a:t>
            </a:r>
            <a:r>
              <a:rPr lang="en-US" dirty="0" err="1" smtClean="0"/>
              <a:t>sie</a:t>
            </a:r>
            <a:r>
              <a:rPr lang="en-US" dirty="0" smtClean="0"/>
              <a:t> den </a:t>
            </a:r>
            <a:r>
              <a:rPr lang="en-US" dirty="0" err="1" smtClean="0"/>
              <a:t>Rücken</a:t>
            </a:r>
            <a:r>
              <a:rPr lang="en-US" dirty="0" smtClean="0"/>
              <a:t> normal </a:t>
            </a:r>
            <a:r>
              <a:rPr lang="en-US" dirty="0" err="1" smtClean="0"/>
              <a:t>gebrauchen</a:t>
            </a:r>
            <a:r>
              <a:rPr lang="en-US" dirty="0" smtClean="0"/>
              <a:t>. </a:t>
            </a:r>
            <a:r>
              <a:rPr lang="en-US" dirty="0" err="1" smtClean="0"/>
              <a:t>Zusätzlich</a:t>
            </a:r>
            <a:r>
              <a:rPr lang="en-US" dirty="0" smtClean="0"/>
              <a:t> 3x </a:t>
            </a:r>
            <a:r>
              <a:rPr lang="en-US" dirty="0" err="1" smtClean="0"/>
              <a:t>täglich</a:t>
            </a:r>
            <a:r>
              <a:rPr lang="en-US" dirty="0" smtClean="0"/>
              <a:t> </a:t>
            </a:r>
            <a:r>
              <a:rPr lang="en-US" dirty="0" err="1" smtClean="0"/>
              <a:t>Physioübungen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3 </a:t>
            </a:r>
            <a:r>
              <a:rPr lang="en-US" dirty="0" err="1" smtClean="0"/>
              <a:t>Wochen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Erfolgsrate</a:t>
            </a:r>
            <a:r>
              <a:rPr lang="en-US" dirty="0" smtClean="0"/>
              <a:t> </a:t>
            </a:r>
            <a:r>
              <a:rPr lang="en-US" dirty="0" err="1" smtClean="0"/>
              <a:t>betrug</a:t>
            </a:r>
            <a:r>
              <a:rPr lang="en-US" dirty="0" smtClean="0"/>
              <a:t> 70% </a:t>
            </a:r>
            <a:r>
              <a:rPr lang="en-US" dirty="0" err="1" smtClean="0"/>
              <a:t>nach</a:t>
            </a:r>
            <a:r>
              <a:rPr lang="en-US" dirty="0" smtClean="0"/>
              <a:t> der OP und 76% </a:t>
            </a:r>
            <a:r>
              <a:rPr lang="en-US" dirty="0" err="1" smtClean="0"/>
              <a:t>nach</a:t>
            </a:r>
            <a:r>
              <a:rPr lang="en-US" dirty="0" smtClean="0"/>
              <a:t> </a:t>
            </a:r>
            <a:r>
              <a:rPr lang="en-US" dirty="0" err="1" smtClean="0"/>
              <a:t>kongn</a:t>
            </a:r>
            <a:r>
              <a:rPr lang="en-US" dirty="0" smtClean="0"/>
              <a:t> </a:t>
            </a:r>
            <a:r>
              <a:rPr lang="en-US" dirty="0" err="1" smtClean="0"/>
              <a:t>VerhaltensTh</a:t>
            </a:r>
            <a:r>
              <a:rPr lang="en-US" dirty="0" smtClean="0"/>
              <a:t> und </a:t>
            </a:r>
            <a:r>
              <a:rPr lang="en-US" dirty="0" err="1" smtClean="0"/>
              <a:t>Übungen</a:t>
            </a:r>
            <a:r>
              <a:rPr lang="en-US" dirty="0" smtClean="0"/>
              <a:t> (</a:t>
            </a:r>
            <a:r>
              <a:rPr lang="en-US" dirty="0" err="1" smtClean="0"/>
              <a:t>unabh</a:t>
            </a:r>
            <a:r>
              <a:rPr lang="en-US" dirty="0" smtClean="0"/>
              <a:t> </a:t>
            </a:r>
            <a:r>
              <a:rPr lang="en-US" dirty="0" err="1" smtClean="0"/>
              <a:t>Auswerter</a:t>
            </a:r>
            <a:r>
              <a:rPr lang="en-US" dirty="0" smtClean="0"/>
              <a:t>). Die </a:t>
            </a:r>
            <a:r>
              <a:rPr lang="en-US" dirty="0" err="1" smtClean="0"/>
              <a:t>frühe</a:t>
            </a:r>
            <a:r>
              <a:rPr lang="en-US" dirty="0" smtClean="0"/>
              <a:t> </a:t>
            </a:r>
            <a:r>
              <a:rPr lang="en-US" dirty="0" err="1" smtClean="0"/>
              <a:t>Kompl.rate</a:t>
            </a:r>
            <a:r>
              <a:rPr lang="en-US" dirty="0" smtClean="0"/>
              <a:t> in der OP </a:t>
            </a:r>
            <a:r>
              <a:rPr lang="en-US" dirty="0" err="1" smtClean="0"/>
              <a:t>Gruppe</a:t>
            </a:r>
            <a:r>
              <a:rPr lang="en-US" dirty="0" smtClean="0"/>
              <a:t> </a:t>
            </a:r>
            <a:r>
              <a:rPr lang="en-US" dirty="0" err="1" smtClean="0"/>
              <a:t>betrug</a:t>
            </a:r>
            <a:r>
              <a:rPr lang="en-US" dirty="0" smtClean="0"/>
              <a:t> 18%</a:t>
            </a:r>
          </a:p>
          <a:p>
            <a:r>
              <a:rPr lang="en-US" sz="1700" dirty="0"/>
              <a:t>Spine: </a:t>
            </a:r>
            <a:r>
              <a:rPr lang="en-US" sz="1700" dirty="0" smtClean="0"/>
              <a:t>1 </a:t>
            </a:r>
            <a:r>
              <a:rPr lang="en-US" sz="1700" dirty="0"/>
              <a:t>September 2003 - Volume 28 - Issue 17 - pp 1913-1921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982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Langzeitschäden nach </a:t>
            </a:r>
            <a:r>
              <a:rPr lang="de-CH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StabilisationsOP</a:t>
            </a:r>
            <a:endParaRPr lang="de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819" y="2484727"/>
            <a:ext cx="5442362" cy="3573173"/>
          </a:xfr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73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Veränderungen bei der </a:t>
            </a:r>
            <a:r>
              <a:rPr lang="de-CH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Anschlusssegement</a:t>
            </a: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Pathologie</a:t>
            </a:r>
            <a:endParaRPr lang="de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>
          <a:xfrm>
            <a:off x="1295400" y="2476499"/>
            <a:ext cx="4718304" cy="576262"/>
          </a:xfrm>
        </p:spPr>
        <p:txBody>
          <a:bodyPr/>
          <a:lstStyle/>
          <a:p>
            <a:pPr algn="ctr"/>
            <a:r>
              <a:rPr lang="de-CH" b="1" dirty="0" smtClean="0"/>
              <a:t>Radiologisch</a:t>
            </a:r>
            <a:endParaRPr lang="de-CH" b="1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>
          <a:xfrm>
            <a:off x="1295400" y="3052762"/>
            <a:ext cx="4718304" cy="2823106"/>
          </a:xfrm>
        </p:spPr>
        <p:txBody>
          <a:bodyPr>
            <a:normAutofit lnSpcReduction="10000"/>
          </a:bodyPr>
          <a:lstStyle/>
          <a:p>
            <a:pPr algn="ctr"/>
            <a:r>
              <a:rPr lang="de-CH" dirty="0" err="1" smtClean="0"/>
              <a:t>Discusdegeneration</a:t>
            </a:r>
            <a:endParaRPr lang="de-CH" dirty="0" smtClean="0"/>
          </a:p>
          <a:p>
            <a:pPr algn="ctr"/>
            <a:r>
              <a:rPr lang="de-CH" dirty="0" err="1" smtClean="0"/>
              <a:t>Fazettenhypertrophie</a:t>
            </a:r>
            <a:endParaRPr lang="de-CH" dirty="0" smtClean="0"/>
          </a:p>
          <a:p>
            <a:pPr algn="ctr"/>
            <a:r>
              <a:rPr lang="de-CH" dirty="0" smtClean="0"/>
              <a:t>Spinalkanalstenose</a:t>
            </a:r>
          </a:p>
          <a:p>
            <a:pPr algn="ctr"/>
            <a:r>
              <a:rPr lang="de-CH" dirty="0" err="1" smtClean="0"/>
              <a:t>Spondylolithesis</a:t>
            </a:r>
            <a:endParaRPr lang="de-CH" dirty="0" smtClean="0"/>
          </a:p>
          <a:p>
            <a:pPr algn="ctr"/>
            <a:r>
              <a:rPr lang="de-CH" dirty="0" smtClean="0"/>
              <a:t>Skoliose</a:t>
            </a:r>
          </a:p>
          <a:p>
            <a:pPr algn="ctr"/>
            <a:r>
              <a:rPr lang="de-CH" dirty="0" smtClean="0"/>
              <a:t>Frakturen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80670" y="2476499"/>
            <a:ext cx="4718304" cy="576262"/>
          </a:xfrm>
        </p:spPr>
        <p:txBody>
          <a:bodyPr/>
          <a:lstStyle/>
          <a:p>
            <a:pPr algn="ctr"/>
            <a:r>
              <a:rPr lang="de-CH" b="1" dirty="0" smtClean="0"/>
              <a:t>Klinisch</a:t>
            </a:r>
            <a:endParaRPr lang="de-CH" b="1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80670" y="3052762"/>
            <a:ext cx="4718304" cy="282310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de-CH" dirty="0"/>
              <a:t>Axiale Schmerzen</a:t>
            </a:r>
          </a:p>
          <a:p>
            <a:pPr algn="ctr"/>
            <a:r>
              <a:rPr lang="de-CH" dirty="0" err="1"/>
              <a:t>Radikuläre</a:t>
            </a:r>
            <a:r>
              <a:rPr lang="de-CH" dirty="0"/>
              <a:t> Schmerzen</a:t>
            </a:r>
          </a:p>
          <a:p>
            <a:pPr algn="ctr"/>
            <a:r>
              <a:rPr lang="de-CH" dirty="0"/>
              <a:t>Neurogene </a:t>
            </a:r>
            <a:r>
              <a:rPr lang="de-CH" dirty="0" err="1"/>
              <a:t>Claudicatio</a:t>
            </a:r>
            <a:endParaRPr lang="de-CH" dirty="0"/>
          </a:p>
          <a:p>
            <a:pPr algn="ctr"/>
            <a:r>
              <a:rPr lang="de-CH" dirty="0"/>
              <a:t>Neurologische Ausfälle/Defizite</a:t>
            </a:r>
          </a:p>
          <a:p>
            <a:pPr algn="ctr">
              <a:buFontTx/>
              <a:buChar char="-"/>
            </a:pPr>
            <a:r>
              <a:rPr lang="de-CH" dirty="0" err="1"/>
              <a:t>Radikulär</a:t>
            </a:r>
            <a:endParaRPr lang="de-CH" dirty="0"/>
          </a:p>
          <a:p>
            <a:pPr algn="ctr">
              <a:buFontTx/>
              <a:buChar char="-"/>
            </a:pPr>
            <a:r>
              <a:rPr lang="de-CH" dirty="0" err="1"/>
              <a:t>Myelopathisch</a:t>
            </a:r>
            <a:endParaRPr lang="de-CH" dirty="0"/>
          </a:p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535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Anschlusssegmentpath</a:t>
            </a: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nach stab OP</a:t>
            </a:r>
            <a:endParaRPr lang="de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The rate of symptomatic degeneration at an adjacent segment </a:t>
            </a:r>
            <a:r>
              <a:rPr lang="en-US" i="1" dirty="0"/>
              <a:t>warranting either </a:t>
            </a:r>
            <a:r>
              <a:rPr lang="en-US" i="1" dirty="0">
                <a:solidFill>
                  <a:schemeClr val="tx1"/>
                </a:solidFill>
              </a:rPr>
              <a:t>decompression or arthrodesis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/>
              <a:t>was predicted to be </a:t>
            </a:r>
            <a:r>
              <a:rPr lang="en-US" b="1" dirty="0"/>
              <a:t>16.5% at five years and 36.1% at ten years</a:t>
            </a:r>
            <a:r>
              <a:rPr lang="en-US" dirty="0"/>
              <a:t>. There appeared to be no correlation with the length of fusion or the preoperative arthritic degeneration of the adjacent segment</a:t>
            </a:r>
            <a:r>
              <a:rPr lang="en-US" dirty="0" smtClean="0"/>
              <a:t>.</a:t>
            </a:r>
          </a:p>
          <a:p>
            <a:r>
              <a:rPr lang="en-US" dirty="0"/>
              <a:t>The incidence of radiographic adjacent segment disease following fusion has been reported to be as high as 50% in the cervical spine and 70% in the lumbar spine at ten </a:t>
            </a:r>
            <a:r>
              <a:rPr lang="en-US" dirty="0" smtClean="0"/>
              <a:t>years. </a:t>
            </a:r>
            <a:r>
              <a:rPr lang="en-US" dirty="0"/>
              <a:t>However, the incidence of clinically relevant symptomatic adjacent segment disease is quite lower, estimated at </a:t>
            </a:r>
            <a:r>
              <a:rPr lang="en-US" b="1" dirty="0"/>
              <a:t>25% in the cervical spine </a:t>
            </a:r>
            <a:r>
              <a:rPr lang="en-US" dirty="0"/>
              <a:t>and 36% in the lumbar spine </a:t>
            </a:r>
            <a:r>
              <a:rPr lang="en-US" b="1" dirty="0"/>
              <a:t>at 10 years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sz="1500" dirty="0"/>
              <a:t>Adjacent segment degeneration in the lumbar </a:t>
            </a:r>
            <a:r>
              <a:rPr lang="en-US" sz="1500" dirty="0" smtClean="0"/>
              <a:t>spine</a:t>
            </a:r>
            <a:r>
              <a:rPr lang="en-US" sz="1500" b="1" dirty="0" smtClean="0"/>
              <a:t>, </a:t>
            </a:r>
            <a:r>
              <a:rPr lang="de-CH" sz="1500" dirty="0" err="1"/>
              <a:t>Ghiselli</a:t>
            </a:r>
            <a:r>
              <a:rPr lang="de-CH" sz="1500" dirty="0"/>
              <a:t> </a:t>
            </a:r>
            <a:r>
              <a:rPr lang="de-CH" sz="1500" dirty="0" smtClean="0"/>
              <a:t>G, </a:t>
            </a:r>
            <a:r>
              <a:rPr lang="de-CH" sz="1500" dirty="0"/>
              <a:t>Wang JC, </a:t>
            </a:r>
            <a:r>
              <a:rPr lang="de-CH" sz="1500" dirty="0" err="1"/>
              <a:t>Bhatia</a:t>
            </a:r>
            <a:r>
              <a:rPr lang="de-CH" sz="1500" dirty="0"/>
              <a:t> NN, Hsu WK, Dawson </a:t>
            </a:r>
            <a:r>
              <a:rPr lang="de-CH" sz="1500" dirty="0" smtClean="0"/>
              <a:t>EG, </a:t>
            </a:r>
            <a:r>
              <a:rPr lang="en-US" sz="1500" dirty="0"/>
              <a:t>J Bone Joint </a:t>
            </a:r>
            <a:r>
              <a:rPr lang="en-US" sz="1500" dirty="0" err="1"/>
              <a:t>Surg</a:t>
            </a:r>
            <a:r>
              <a:rPr lang="en-US" sz="1500" dirty="0"/>
              <a:t> </a:t>
            </a:r>
            <a:r>
              <a:rPr lang="en-US" sz="1500" dirty="0" smtClean="0"/>
              <a:t>Am</a:t>
            </a:r>
            <a:r>
              <a:rPr lang="en-US" sz="1500" dirty="0"/>
              <a:t>. 2004 Jul;86-A(7):1497-503</a:t>
            </a:r>
            <a:r>
              <a:rPr lang="en-US" sz="1500" dirty="0" smtClean="0"/>
              <a:t>.</a:t>
            </a:r>
          </a:p>
          <a:p>
            <a:pPr marL="0" indent="0">
              <a:buNone/>
            </a:pPr>
            <a:r>
              <a:rPr lang="en-US" sz="1500" dirty="0"/>
              <a:t>Bulletin of the NYU Hospital for Joint Diseases 2007;65(1):29-3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46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Fazit</a:t>
            </a:r>
            <a:endParaRPr lang="de-CH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3600" dirty="0" smtClean="0"/>
              <a:t>“</a:t>
            </a:r>
            <a:r>
              <a:rPr lang="en-US" sz="3600" dirty="0"/>
              <a:t>Fusion generates a conflict between immediate benefit and late consequences”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600" dirty="0" err="1" smtClean="0"/>
              <a:t>Ehni</a:t>
            </a:r>
            <a:r>
              <a:rPr lang="en-US" sz="1600" dirty="0"/>
              <a:t>,  Spine: 1981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912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err="1" smtClean="0"/>
              <a:t>Discushernien</a:t>
            </a:r>
            <a:r>
              <a:rPr lang="de-CH" dirty="0" smtClean="0"/>
              <a:t> lumbal und zervikal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CH" dirty="0"/>
              <a:t>Ein Bandscheibenvorfall </a:t>
            </a:r>
            <a:r>
              <a:rPr lang="de-CH" dirty="0" err="1" smtClean="0"/>
              <a:t>va</a:t>
            </a:r>
            <a:r>
              <a:rPr lang="de-CH" dirty="0" smtClean="0"/>
              <a:t>. Zw. </a:t>
            </a:r>
            <a:r>
              <a:rPr lang="de-CH" dirty="0"/>
              <a:t>dem 30. und 50. </a:t>
            </a:r>
            <a:r>
              <a:rPr lang="de-CH" dirty="0" smtClean="0"/>
              <a:t>Lebensjahr</a:t>
            </a:r>
          </a:p>
          <a:p>
            <a:r>
              <a:rPr lang="de-CH" dirty="0" smtClean="0"/>
              <a:t>m:w=2:1</a:t>
            </a:r>
          </a:p>
          <a:p>
            <a:r>
              <a:rPr lang="de-CH" dirty="0"/>
              <a:t>DH </a:t>
            </a:r>
            <a:r>
              <a:rPr lang="de-CH" dirty="0" smtClean="0"/>
              <a:t>LWS:HWS=10:1</a:t>
            </a:r>
          </a:p>
          <a:p>
            <a:r>
              <a:rPr lang="de-CH" dirty="0" smtClean="0"/>
              <a:t>DH LWS häufigste </a:t>
            </a:r>
            <a:r>
              <a:rPr lang="de-CH" dirty="0"/>
              <a:t>Grund </a:t>
            </a:r>
            <a:r>
              <a:rPr lang="de-CH" dirty="0" smtClean="0"/>
              <a:t>für </a:t>
            </a:r>
            <a:r>
              <a:rPr lang="de-CH" dirty="0"/>
              <a:t>eine </a:t>
            </a:r>
            <a:r>
              <a:rPr lang="de-CH" dirty="0" smtClean="0"/>
              <a:t>WS-OP, </a:t>
            </a:r>
            <a:r>
              <a:rPr lang="de-CH" dirty="0"/>
              <a:t>auch wenn nicht alle </a:t>
            </a:r>
            <a:r>
              <a:rPr lang="de-CH" dirty="0" smtClean="0"/>
              <a:t>DH </a:t>
            </a:r>
            <a:r>
              <a:rPr lang="de-CH" dirty="0"/>
              <a:t>chirurgisch behandelt werden müssen. </a:t>
            </a:r>
            <a:endParaRPr lang="de-CH" dirty="0" smtClean="0"/>
          </a:p>
          <a:p>
            <a:r>
              <a:rPr lang="de-CH" dirty="0" smtClean="0"/>
              <a:t>Rund </a:t>
            </a:r>
            <a:r>
              <a:rPr lang="de-CH" dirty="0"/>
              <a:t>50% der </a:t>
            </a:r>
            <a:r>
              <a:rPr lang="de-CH" dirty="0" smtClean="0"/>
              <a:t>OP </a:t>
            </a:r>
            <a:r>
              <a:rPr lang="de-CH" dirty="0"/>
              <a:t>erfolgen </a:t>
            </a:r>
            <a:r>
              <a:rPr lang="de-CH" dirty="0" smtClean="0"/>
              <a:t>auf Höhe L5/S1. </a:t>
            </a:r>
            <a:r>
              <a:rPr lang="de-CH" dirty="0"/>
              <a:t>Am zweithäufigsten ist die nächstobere Bandscheibe betroffen </a:t>
            </a:r>
            <a:r>
              <a:rPr lang="de-CH" dirty="0" smtClean="0"/>
              <a:t>L4/5 </a:t>
            </a:r>
            <a:endParaRPr lang="de-CH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036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Konservative Optionen</a:t>
            </a:r>
            <a:endParaRPr lang="de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Medikamente, (</a:t>
            </a:r>
            <a:r>
              <a:rPr lang="de-CH" dirty="0" err="1" smtClean="0"/>
              <a:t>PhysioTh</a:t>
            </a:r>
            <a:r>
              <a:rPr lang="de-CH" dirty="0" smtClean="0"/>
              <a:t>…)</a:t>
            </a:r>
          </a:p>
          <a:p>
            <a:r>
              <a:rPr lang="de-CH" dirty="0" err="1" smtClean="0"/>
              <a:t>Perifazettäre</a:t>
            </a:r>
            <a:r>
              <a:rPr lang="de-CH" dirty="0" smtClean="0"/>
              <a:t> Steroidinfiltrationen</a:t>
            </a:r>
          </a:p>
          <a:p>
            <a:r>
              <a:rPr lang="de-CH" dirty="0" smtClean="0"/>
              <a:t>Thermokoagulation der Medial </a:t>
            </a:r>
            <a:r>
              <a:rPr lang="de-CH" dirty="0" err="1" smtClean="0"/>
              <a:t>Branches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383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Medikamente</a:t>
            </a:r>
            <a:endParaRPr lang="de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WHO Stufen I-III, häufig begrenzt wirksam bzw. mit inakzeptablen NW</a:t>
            </a:r>
          </a:p>
          <a:p>
            <a:r>
              <a:rPr lang="de-CH" altLang="de-DE" dirty="0" smtClean="0"/>
              <a:t>&gt; </a:t>
            </a:r>
            <a:r>
              <a:rPr lang="de-CH" altLang="de-DE" dirty="0"/>
              <a:t>50% der Patienten erreichen unter </a:t>
            </a:r>
            <a:r>
              <a:rPr lang="de-CH" altLang="de-DE" dirty="0" err="1" smtClean="0"/>
              <a:t>PharmakoTh</a:t>
            </a:r>
            <a:r>
              <a:rPr lang="de-CH" altLang="de-DE" dirty="0" smtClean="0"/>
              <a:t> </a:t>
            </a:r>
            <a:r>
              <a:rPr lang="de-CH" altLang="de-DE" dirty="0"/>
              <a:t>eine </a:t>
            </a:r>
            <a:r>
              <a:rPr lang="de-CH" altLang="de-DE" dirty="0" err="1" smtClean="0"/>
              <a:t>Szentlastung</a:t>
            </a:r>
            <a:r>
              <a:rPr lang="de-CH" altLang="de-DE" dirty="0" smtClean="0"/>
              <a:t> </a:t>
            </a:r>
            <a:r>
              <a:rPr lang="de-CH" altLang="de-DE" dirty="0"/>
              <a:t>von mehr als 50% und viele leiden unter nicht tolerierbaren NW. </a:t>
            </a:r>
            <a:endParaRPr lang="de-CH" altLang="de-DE" dirty="0" smtClean="0"/>
          </a:p>
          <a:p>
            <a:endParaRPr lang="de-CH" altLang="de-DE" dirty="0"/>
          </a:p>
          <a:p>
            <a:pPr marL="0" indent="0">
              <a:buNone/>
            </a:pPr>
            <a:r>
              <a:rPr lang="de-CH" altLang="de-DE" sz="2000" dirty="0" smtClean="0"/>
              <a:t>(</a:t>
            </a:r>
            <a:r>
              <a:rPr lang="de-CH" altLang="de-DE" sz="2000" i="1" dirty="0" err="1"/>
              <a:t>Finnerup</a:t>
            </a:r>
            <a:r>
              <a:rPr lang="de-CH" altLang="de-DE" sz="2000" i="1" dirty="0"/>
              <a:t> NB et al. </a:t>
            </a:r>
            <a:r>
              <a:rPr lang="de-CH" altLang="de-DE" sz="2000" i="1" dirty="0" err="1"/>
              <a:t>Pain</a:t>
            </a:r>
            <a:r>
              <a:rPr lang="de-CH" altLang="de-DE" sz="2000" i="1" dirty="0"/>
              <a:t> 2005 ; Eisenberg E. JAMA 2005)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014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8361065" cy="1303867"/>
          </a:xfrm>
        </p:spPr>
        <p:txBody>
          <a:bodyPr/>
          <a:lstStyle/>
          <a:p>
            <a:r>
              <a:rPr lang="de-CH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Perifazettäre</a:t>
            </a: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Steroidinfiltration</a:t>
            </a:r>
            <a:endParaRPr lang="de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CH" dirty="0" smtClean="0"/>
              <a:t>Sowohl zervikal, thorakal und lumbal möglich</a:t>
            </a:r>
          </a:p>
          <a:p>
            <a:r>
              <a:rPr lang="de-CH" dirty="0" smtClean="0"/>
              <a:t>Techn. einfach, sicher, schnell und rel. </a:t>
            </a:r>
            <a:r>
              <a:rPr lang="de-CH" dirty="0"/>
              <a:t>k</a:t>
            </a:r>
            <a:r>
              <a:rPr lang="de-CH" dirty="0" smtClean="0"/>
              <a:t>ostengünstig</a:t>
            </a:r>
          </a:p>
          <a:p>
            <a:r>
              <a:rPr lang="de-CH" dirty="0" smtClean="0"/>
              <a:t>Infiltration unter BV-Kontrolle (CT unnötig…Kosten! Strahlenbelastung!)</a:t>
            </a:r>
          </a:p>
          <a:p>
            <a:r>
              <a:rPr lang="de-CH" dirty="0" smtClean="0"/>
              <a:t>Schneller Wirkeintritt</a:t>
            </a:r>
          </a:p>
          <a:p>
            <a:r>
              <a:rPr lang="de-CH" dirty="0" smtClean="0"/>
              <a:t>I.d.R. zeitl. begrenzt gute Wirkung (Wochen bis mehrere Monate)</a:t>
            </a:r>
          </a:p>
          <a:p>
            <a:r>
              <a:rPr lang="de-CH" dirty="0" smtClean="0"/>
              <a:t>Wiederholte Infiltrationen möglich/nötig</a:t>
            </a:r>
          </a:p>
          <a:p>
            <a:r>
              <a:rPr lang="de-CH" dirty="0" smtClean="0"/>
              <a:t>Wirkung (Dauer/Intensität) der Steroide kann </a:t>
            </a:r>
            <a:r>
              <a:rPr lang="de-CH" smtClean="0"/>
              <a:t>nach wiederholten </a:t>
            </a:r>
            <a:r>
              <a:rPr lang="de-CH" dirty="0" smtClean="0"/>
              <a:t>Inf. mit der Zeit nachlassen</a:t>
            </a:r>
          </a:p>
          <a:p>
            <a:r>
              <a:rPr lang="de-DE" dirty="0" smtClean="0"/>
              <a:t>Kaum KI für diese </a:t>
            </a:r>
            <a:r>
              <a:rPr lang="de-DE" dirty="0" err="1" smtClean="0"/>
              <a:t>Th</a:t>
            </a:r>
            <a:r>
              <a:rPr lang="de-DE" dirty="0" smtClean="0"/>
              <a:t> (z.B. </a:t>
            </a:r>
            <a:r>
              <a:rPr lang="de-DE" dirty="0" err="1" smtClean="0"/>
              <a:t>oAK</a:t>
            </a:r>
            <a:r>
              <a:rPr lang="de-DE" dirty="0" smtClean="0"/>
              <a:t>)</a:t>
            </a:r>
            <a:endParaRPr lang="de-CH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467" y="650468"/>
            <a:ext cx="1895475" cy="2409825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582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7626492" cy="1303867"/>
          </a:xfrm>
        </p:spPr>
        <p:txBody>
          <a:bodyPr/>
          <a:lstStyle/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Thermokoagulation</a:t>
            </a:r>
            <a:endParaRPr lang="de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CH" dirty="0" smtClean="0"/>
              <a:t>Thermische </a:t>
            </a:r>
            <a:r>
              <a:rPr lang="de-CH" dirty="0" err="1" smtClean="0"/>
              <a:t>Beh</a:t>
            </a:r>
            <a:r>
              <a:rPr lang="de-CH" dirty="0" smtClean="0"/>
              <a:t>. der Medial </a:t>
            </a:r>
            <a:r>
              <a:rPr lang="de-CH" dirty="0" err="1" smtClean="0"/>
              <a:t>Branches</a:t>
            </a:r>
            <a:r>
              <a:rPr lang="de-CH" dirty="0" smtClean="0"/>
              <a:t> (</a:t>
            </a:r>
            <a:r>
              <a:rPr lang="de-CH" dirty="0" err="1" smtClean="0"/>
              <a:t>Ramus</a:t>
            </a:r>
            <a:r>
              <a:rPr lang="de-CH" dirty="0" smtClean="0"/>
              <a:t> </a:t>
            </a:r>
            <a:r>
              <a:rPr lang="de-CH" dirty="0" err="1" smtClean="0"/>
              <a:t>medialis</a:t>
            </a:r>
            <a:r>
              <a:rPr lang="de-CH" dirty="0" smtClean="0"/>
              <a:t> des </a:t>
            </a:r>
            <a:r>
              <a:rPr lang="de-CH" dirty="0" err="1" smtClean="0"/>
              <a:t>Ramus</a:t>
            </a:r>
            <a:r>
              <a:rPr lang="de-CH" dirty="0" smtClean="0"/>
              <a:t> </a:t>
            </a:r>
            <a:r>
              <a:rPr lang="de-CH" dirty="0" err="1" smtClean="0"/>
              <a:t>dorsalis</a:t>
            </a:r>
            <a:r>
              <a:rPr lang="de-CH" dirty="0"/>
              <a:t>)</a:t>
            </a:r>
            <a:r>
              <a:rPr lang="de-CH" dirty="0" smtClean="0"/>
              <a:t> der </a:t>
            </a:r>
            <a:r>
              <a:rPr lang="de-CH" dirty="0" err="1" smtClean="0"/>
              <a:t>entspr</a:t>
            </a:r>
            <a:r>
              <a:rPr lang="de-CH" dirty="0" smtClean="0"/>
              <a:t> </a:t>
            </a:r>
            <a:r>
              <a:rPr lang="de-CH" dirty="0" err="1" smtClean="0"/>
              <a:t>Fazettengelenke</a:t>
            </a:r>
            <a:r>
              <a:rPr lang="de-CH" dirty="0" smtClean="0"/>
              <a:t> (80° C </a:t>
            </a:r>
            <a:r>
              <a:rPr lang="de-CH" dirty="0" err="1" smtClean="0"/>
              <a:t>whd</a:t>
            </a:r>
            <a:r>
              <a:rPr lang="de-CH" dirty="0" smtClean="0"/>
              <a:t> 1-2 Minuten)</a:t>
            </a:r>
          </a:p>
          <a:p>
            <a:r>
              <a:rPr lang="de-CH" dirty="0" smtClean="0"/>
              <a:t>Vor </a:t>
            </a:r>
            <a:r>
              <a:rPr lang="de-CH" dirty="0" err="1" smtClean="0"/>
              <a:t>Thermo</a:t>
            </a:r>
            <a:r>
              <a:rPr lang="de-CH" dirty="0" smtClean="0"/>
              <a:t> saubere Diagnostik mittels MBB</a:t>
            </a:r>
          </a:p>
          <a:p>
            <a:r>
              <a:rPr lang="de-CH" dirty="0" smtClean="0"/>
              <a:t>Ambulantes Verfahren, </a:t>
            </a:r>
            <a:r>
              <a:rPr lang="de-CH" dirty="0" err="1" smtClean="0"/>
              <a:t>Sedation</a:t>
            </a:r>
            <a:r>
              <a:rPr lang="de-CH" dirty="0" smtClean="0"/>
              <a:t> bei Bedarf möglich</a:t>
            </a:r>
          </a:p>
          <a:p>
            <a:r>
              <a:rPr lang="de-CH" dirty="0" smtClean="0"/>
              <a:t>Deutlich längere Wirkdauer als die Steroidinfiltration (ca. 1 Jahr)</a:t>
            </a:r>
          </a:p>
          <a:p>
            <a:r>
              <a:rPr lang="de-CH" dirty="0" smtClean="0"/>
              <a:t>Von vielen KK nicht als Pflichtleistung anerkannt</a:t>
            </a:r>
          </a:p>
          <a:p>
            <a:r>
              <a:rPr lang="de-CH" dirty="0" smtClean="0"/>
              <a:t>Beseitigt degenerative Veränderungen nicht</a:t>
            </a:r>
          </a:p>
          <a:p>
            <a:endParaRPr lang="de-CH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472" y="624878"/>
            <a:ext cx="3428999" cy="183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509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Thermokoagulation</a:t>
            </a:r>
            <a:b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Mittlere Zeit bis Wiederauftreten der </a:t>
            </a:r>
            <a:r>
              <a:rPr lang="de-CH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Szen</a:t>
            </a:r>
            <a:endParaRPr lang="de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007" y="2556932"/>
            <a:ext cx="5783984" cy="3538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2536" y="697853"/>
            <a:ext cx="1665109" cy="1103717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083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Thermo</a:t>
            </a: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CH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Operation (Stabilisation)</a:t>
            </a:r>
            <a:endParaRPr lang="de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e-CH" dirty="0" smtClean="0"/>
              <a:t>Billiger</a:t>
            </a:r>
          </a:p>
          <a:p>
            <a:r>
              <a:rPr lang="de-CH" dirty="0" smtClean="0"/>
              <a:t>Ambulant möglich, keine Rehabilitation nötig</a:t>
            </a:r>
          </a:p>
          <a:p>
            <a:r>
              <a:rPr lang="de-CH" dirty="0" smtClean="0"/>
              <a:t>Minimaler Weichteilschaden, unveränderter Bewegungsumfang</a:t>
            </a:r>
          </a:p>
          <a:p>
            <a:r>
              <a:rPr lang="de-CH" dirty="0" smtClean="0"/>
              <a:t>Vernachlässigbare Morbidität</a:t>
            </a:r>
          </a:p>
          <a:p>
            <a:r>
              <a:rPr lang="de-CH" dirty="0" smtClean="0"/>
              <a:t>Auch bei moribunden Patienten möglich</a:t>
            </a:r>
          </a:p>
          <a:p>
            <a:r>
              <a:rPr lang="de-CH" dirty="0" smtClean="0"/>
              <a:t>Keine Langzeitschäden</a:t>
            </a:r>
          </a:p>
          <a:p>
            <a:r>
              <a:rPr lang="de-CH" dirty="0" smtClean="0"/>
              <a:t>Wirkung auf ca. 1 </a:t>
            </a:r>
            <a:r>
              <a:rPr lang="de-CH" dirty="0"/>
              <a:t>J</a:t>
            </a:r>
            <a:r>
              <a:rPr lang="de-CH" dirty="0" smtClean="0"/>
              <a:t>ahr beschränkt, Wiederholung möglich (kein Wirkungsverlust)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938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Spinalkanalstenose</a:t>
            </a:r>
            <a:endParaRPr lang="de-CH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23738" y="3069856"/>
            <a:ext cx="2944523" cy="2205550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383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Spinalkanalstenose</a:t>
            </a:r>
            <a:endParaRPr lang="de-CH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Ca. 1% der über 60 Jährigen</a:t>
            </a:r>
          </a:p>
          <a:p>
            <a:r>
              <a:rPr lang="de-CH" dirty="0" smtClean="0"/>
              <a:t>♀:♂=3:1</a:t>
            </a:r>
          </a:p>
          <a:p>
            <a:r>
              <a:rPr lang="de-CH" dirty="0" err="1"/>
              <a:t>R</a:t>
            </a:r>
            <a:r>
              <a:rPr lang="de-CH" dirty="0" err="1" smtClean="0"/>
              <a:t>adiol</a:t>
            </a:r>
            <a:r>
              <a:rPr lang="de-CH" dirty="0" smtClean="0"/>
              <a:t>. </a:t>
            </a:r>
            <a:r>
              <a:rPr lang="de-CH" dirty="0"/>
              <a:t>enger Spinalkanal </a:t>
            </a:r>
            <a:r>
              <a:rPr lang="de-CH" dirty="0" smtClean="0"/>
              <a:t>bei 20</a:t>
            </a:r>
            <a:r>
              <a:rPr lang="de-CH" dirty="0"/>
              <a:t>% </a:t>
            </a:r>
            <a:r>
              <a:rPr lang="de-CH" dirty="0" smtClean="0"/>
              <a:t>der </a:t>
            </a:r>
            <a:r>
              <a:rPr lang="de-CH" dirty="0"/>
              <a:t>älteren </a:t>
            </a:r>
            <a:r>
              <a:rPr lang="de-CH" dirty="0" smtClean="0"/>
              <a:t>Menschen. </a:t>
            </a:r>
            <a:r>
              <a:rPr lang="de-CH" dirty="0"/>
              <a:t>Etwa </a:t>
            </a:r>
            <a:r>
              <a:rPr lang="de-CH" dirty="0" smtClean="0"/>
              <a:t>5% </a:t>
            </a:r>
            <a:r>
              <a:rPr lang="de-CH" dirty="0"/>
              <a:t>aller älteren </a:t>
            </a:r>
            <a:r>
              <a:rPr lang="de-CH" dirty="0" smtClean="0"/>
              <a:t>Pat. </a:t>
            </a:r>
            <a:r>
              <a:rPr lang="de-CH" dirty="0"/>
              <a:t>mit </a:t>
            </a:r>
            <a:r>
              <a:rPr lang="de-CH" dirty="0" err="1" smtClean="0"/>
              <a:t>RückenSzen</a:t>
            </a:r>
            <a:r>
              <a:rPr lang="de-CH" dirty="0" smtClean="0"/>
              <a:t> </a:t>
            </a:r>
            <a:r>
              <a:rPr lang="de-CH" dirty="0"/>
              <a:t>sollen an einer </a:t>
            </a:r>
            <a:r>
              <a:rPr lang="de-CH" dirty="0" err="1" smtClean="0"/>
              <a:t>beh.bedürftigen</a:t>
            </a:r>
            <a:r>
              <a:rPr lang="de-CH" dirty="0" smtClean="0"/>
              <a:t> </a:t>
            </a:r>
            <a:r>
              <a:rPr lang="de-CH" dirty="0" err="1" smtClean="0"/>
              <a:t>SpS</a:t>
            </a:r>
            <a:r>
              <a:rPr lang="de-CH" dirty="0" smtClean="0"/>
              <a:t> leiden</a:t>
            </a:r>
          </a:p>
          <a:p>
            <a:r>
              <a:rPr lang="de-CH" dirty="0"/>
              <a:t>Nach dem Bandscheibenvorfall ist die </a:t>
            </a:r>
            <a:r>
              <a:rPr lang="de-CH" dirty="0" err="1" smtClean="0"/>
              <a:t>mikrochir</a:t>
            </a:r>
            <a:r>
              <a:rPr lang="de-CH" dirty="0" smtClean="0"/>
              <a:t>. </a:t>
            </a:r>
            <a:r>
              <a:rPr lang="de-CH" dirty="0"/>
              <a:t>Therapie der spinalen Stenose die zweithäufigste </a:t>
            </a:r>
            <a:r>
              <a:rPr lang="de-CH" dirty="0" err="1" smtClean="0"/>
              <a:t>RückenOP</a:t>
            </a:r>
            <a:r>
              <a:rPr lang="de-CH" dirty="0" smtClean="0"/>
              <a:t> </a:t>
            </a:r>
            <a:r>
              <a:rPr lang="de-CH" dirty="0"/>
              <a:t>(13/100'000 Einwohner pro Jahr</a:t>
            </a:r>
            <a:r>
              <a:rPr lang="de-CH" dirty="0" smtClean="0"/>
              <a:t>)</a:t>
            </a:r>
          </a:p>
          <a:p>
            <a:pPr marL="0" indent="0">
              <a:buNone/>
            </a:pPr>
            <a:r>
              <a:rPr lang="de-CH" sz="1500" dirty="0"/>
              <a:t>2014 Inselspital Neurochirurgie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1" y="632432"/>
            <a:ext cx="1500706" cy="1288106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158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Indikation für OP bei Spinalkanalstenose</a:t>
            </a:r>
            <a:endParaRPr lang="de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 smtClean="0"/>
          </a:p>
          <a:p>
            <a:r>
              <a:rPr lang="de-CH" dirty="0" smtClean="0"/>
              <a:t>Wenn </a:t>
            </a:r>
            <a:r>
              <a:rPr lang="de-CH" dirty="0"/>
              <a:t>die </a:t>
            </a:r>
            <a:r>
              <a:rPr lang="de-CH" dirty="0" err="1" smtClean="0"/>
              <a:t>BeinSzen</a:t>
            </a:r>
            <a:r>
              <a:rPr lang="de-CH" dirty="0" smtClean="0"/>
              <a:t> </a:t>
            </a:r>
            <a:r>
              <a:rPr lang="de-CH" dirty="0"/>
              <a:t>und die Einschränkung der Gehstrecke nicht mehr toleriert </a:t>
            </a:r>
            <a:r>
              <a:rPr lang="de-CH" dirty="0" smtClean="0"/>
              <a:t>werden</a:t>
            </a:r>
          </a:p>
          <a:p>
            <a:r>
              <a:rPr lang="de-CH" dirty="0" smtClean="0"/>
              <a:t>Bei </a:t>
            </a:r>
            <a:r>
              <a:rPr lang="de-CH" dirty="0"/>
              <a:t>neurologischen Ausfällen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837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Studienlage</a:t>
            </a:r>
            <a:endParaRPr lang="de-CH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0064" y="2628255"/>
            <a:ext cx="4791871" cy="3176291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528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Bandscheiben-OP in der Schweiz</a:t>
            </a:r>
            <a:endParaRPr lang="de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CH" dirty="0" smtClean="0"/>
              <a:t>Zunehmend seit Jahren </a:t>
            </a:r>
          </a:p>
          <a:p>
            <a:r>
              <a:rPr lang="de-CH" dirty="0" smtClean="0"/>
              <a:t>Im </a:t>
            </a:r>
            <a:r>
              <a:rPr lang="de-CH" dirty="0"/>
              <a:t>Jahr 2011 </a:t>
            </a:r>
            <a:r>
              <a:rPr lang="de-CH" dirty="0" smtClean="0"/>
              <a:t>laut </a:t>
            </a:r>
            <a:r>
              <a:rPr lang="de-CH" dirty="0"/>
              <a:t>Bundesamt für </a:t>
            </a:r>
            <a:r>
              <a:rPr lang="de-CH" dirty="0" smtClean="0"/>
              <a:t>Statistik </a:t>
            </a:r>
            <a:r>
              <a:rPr lang="de-CH" dirty="0"/>
              <a:t>rund 7600 </a:t>
            </a:r>
            <a:r>
              <a:rPr lang="de-CH" dirty="0" err="1" smtClean="0"/>
              <a:t>chir</a:t>
            </a:r>
            <a:r>
              <a:rPr lang="de-CH" dirty="0" smtClean="0"/>
              <a:t>. Eingriffe </a:t>
            </a:r>
            <a:r>
              <a:rPr lang="de-CH" dirty="0"/>
              <a:t>– rund </a:t>
            </a:r>
            <a:r>
              <a:rPr lang="de-CH" dirty="0" smtClean="0"/>
              <a:t>20% </a:t>
            </a:r>
            <a:r>
              <a:rPr lang="de-CH" dirty="0"/>
              <a:t>mehr als noch </a:t>
            </a:r>
            <a:r>
              <a:rPr lang="de-CH" dirty="0" smtClean="0"/>
              <a:t>2007 </a:t>
            </a:r>
          </a:p>
          <a:p>
            <a:r>
              <a:rPr lang="de-CH" dirty="0"/>
              <a:t>«Diesen Anstieg kann man medizinisch nur schwer erklären,» sagt Andreas Raabe, Direktor der Neurochirurgie am Inselspital </a:t>
            </a:r>
            <a:r>
              <a:rPr lang="de-CH" dirty="0" smtClean="0"/>
              <a:t>Bern</a:t>
            </a:r>
          </a:p>
          <a:p>
            <a:r>
              <a:rPr lang="de-CH" dirty="0" smtClean="0"/>
              <a:t>Grund </a:t>
            </a:r>
            <a:r>
              <a:rPr lang="de-CH" dirty="0" err="1" smtClean="0"/>
              <a:t>whs</a:t>
            </a:r>
            <a:r>
              <a:rPr lang="de-CH" dirty="0" smtClean="0"/>
              <a:t> steigende </a:t>
            </a:r>
            <a:r>
              <a:rPr lang="de-CH" dirty="0"/>
              <a:t>Zahl der Ärzte und Kliniken, die diese </a:t>
            </a:r>
            <a:r>
              <a:rPr lang="de-CH" dirty="0" smtClean="0"/>
              <a:t>OP anbieten</a:t>
            </a:r>
          </a:p>
          <a:p>
            <a:pPr marL="0" indent="0">
              <a:buNone/>
            </a:pPr>
            <a:endParaRPr lang="de-CH" sz="1600" dirty="0" smtClean="0"/>
          </a:p>
          <a:p>
            <a:pPr marL="0" indent="0">
              <a:buNone/>
            </a:pPr>
            <a:r>
              <a:rPr lang="de-CH" sz="1600" dirty="0" smtClean="0"/>
              <a:t>SRF Gesundheit</a:t>
            </a:r>
            <a:endParaRPr lang="de-CH" sz="16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3473" y="630766"/>
            <a:ext cx="1642433" cy="1156470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939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sz="3600" b="1" dirty="0" err="1"/>
              <a:t>Surgical</a:t>
            </a:r>
            <a:r>
              <a:rPr lang="de-CH" sz="3600" b="1" dirty="0"/>
              <a:t> versus </a:t>
            </a:r>
            <a:r>
              <a:rPr lang="de-CH" sz="3600" b="1" dirty="0" err="1"/>
              <a:t>Nonsurgical</a:t>
            </a:r>
            <a:r>
              <a:rPr lang="de-CH" sz="3600" b="1" dirty="0"/>
              <a:t> </a:t>
            </a:r>
            <a:r>
              <a:rPr lang="de-CH" sz="3600" b="1" dirty="0" err="1"/>
              <a:t>Therapy</a:t>
            </a:r>
            <a:r>
              <a:rPr lang="de-CH" sz="3600" b="1" dirty="0"/>
              <a:t> </a:t>
            </a:r>
            <a:r>
              <a:rPr lang="de-CH" sz="3600" b="1" dirty="0" err="1"/>
              <a:t>for</a:t>
            </a:r>
            <a:r>
              <a:rPr lang="de-CH" sz="3600" b="1" dirty="0"/>
              <a:t> </a:t>
            </a:r>
            <a:r>
              <a:rPr lang="de-CH" sz="3600" b="1" dirty="0" err="1"/>
              <a:t>Lumbar</a:t>
            </a:r>
            <a:r>
              <a:rPr lang="de-CH" sz="3600" b="1" dirty="0"/>
              <a:t> Spinal Stenosis</a:t>
            </a:r>
            <a:br>
              <a:rPr lang="de-CH" sz="3600" b="1" dirty="0"/>
            </a:br>
            <a:r>
              <a:rPr lang="de-CH" sz="1200" b="1" dirty="0"/>
              <a:t>James N. Weinstein</a:t>
            </a:r>
            <a:r>
              <a:rPr lang="de-CH" b="1" dirty="0"/>
              <a:t/>
            </a:r>
            <a:br>
              <a:rPr lang="de-CH" b="1" dirty="0"/>
            </a:br>
            <a:r>
              <a:rPr lang="de-CH" sz="1200" b="1" dirty="0" err="1"/>
              <a:t>Spine</a:t>
            </a:r>
            <a:r>
              <a:rPr lang="de-CH" sz="1200" b="1" dirty="0"/>
              <a:t> (</a:t>
            </a:r>
            <a:r>
              <a:rPr lang="de-CH" sz="1200" b="1" dirty="0" err="1"/>
              <a:t>Phila</a:t>
            </a:r>
            <a:r>
              <a:rPr lang="de-CH" sz="1200" b="1" dirty="0"/>
              <a:t> </a:t>
            </a:r>
            <a:r>
              <a:rPr lang="de-CH" sz="1200" b="1" dirty="0" err="1"/>
              <a:t>Pa</a:t>
            </a:r>
            <a:r>
              <a:rPr lang="de-CH" sz="1200" b="1" dirty="0"/>
              <a:t> 1976) . 2010 June 15; 35(14): 1329–1338</a:t>
            </a:r>
            <a:endParaRPr lang="de-CH" sz="1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CH" sz="3300" dirty="0" smtClean="0"/>
              <a:t>Einziges Review zu diesem Thema (5 Studien verwertbar, 1 davon vergleicht OP und </a:t>
            </a:r>
            <a:r>
              <a:rPr lang="de-CH" sz="3300" dirty="0" err="1" smtClean="0"/>
              <a:t>Kons</a:t>
            </a:r>
            <a:r>
              <a:rPr lang="de-CH" sz="3300" dirty="0" smtClean="0"/>
              <a:t> </a:t>
            </a:r>
            <a:r>
              <a:rPr lang="de-CH" sz="3300" dirty="0" err="1" smtClean="0"/>
              <a:t>Th</a:t>
            </a:r>
            <a:r>
              <a:rPr lang="de-CH" sz="3300" dirty="0" smtClean="0"/>
              <a:t>)</a:t>
            </a:r>
          </a:p>
          <a:p>
            <a:r>
              <a:rPr lang="de-CH" sz="3300" dirty="0" smtClean="0"/>
              <a:t>OP der </a:t>
            </a:r>
            <a:r>
              <a:rPr lang="de-CH" sz="3300" dirty="0" err="1" smtClean="0"/>
              <a:t>kons</a:t>
            </a:r>
            <a:r>
              <a:rPr lang="de-CH" sz="3300" dirty="0" smtClean="0"/>
              <a:t>. </a:t>
            </a:r>
            <a:r>
              <a:rPr lang="de-CH" sz="3300" dirty="0" err="1" smtClean="0"/>
              <a:t>Th</a:t>
            </a:r>
            <a:r>
              <a:rPr lang="de-CH" sz="3300" dirty="0" smtClean="0"/>
              <a:t> überlegen bis mind. 4 J nach OP</a:t>
            </a:r>
          </a:p>
          <a:p>
            <a:r>
              <a:rPr lang="de-CH" sz="3300" dirty="0" smtClean="0"/>
              <a:t>Bisher eine einzige prospektive, randomisierte, kontrollierte Studie</a:t>
            </a:r>
          </a:p>
          <a:p>
            <a:r>
              <a:rPr lang="de-CH" sz="3300" dirty="0" smtClean="0"/>
              <a:t>Die </a:t>
            </a:r>
            <a:r>
              <a:rPr lang="de-CH" sz="3300" dirty="0"/>
              <a:t>operative </a:t>
            </a:r>
            <a:r>
              <a:rPr lang="de-CH" sz="3300" dirty="0" err="1" smtClean="0"/>
              <a:t>Th</a:t>
            </a:r>
            <a:r>
              <a:rPr lang="de-CH" sz="3300" dirty="0" smtClean="0"/>
              <a:t>. </a:t>
            </a:r>
            <a:r>
              <a:rPr lang="de-CH" sz="3300" dirty="0"/>
              <a:t>führt bei 60–90% der </a:t>
            </a:r>
            <a:r>
              <a:rPr lang="de-CH" sz="3300" dirty="0" smtClean="0"/>
              <a:t>Pat. </a:t>
            </a:r>
            <a:r>
              <a:rPr lang="de-CH" sz="3300" dirty="0"/>
              <a:t>zur sofortigen Linderung der </a:t>
            </a:r>
            <a:r>
              <a:rPr lang="de-CH" sz="3300" dirty="0" err="1" smtClean="0"/>
              <a:t>BeinSzen</a:t>
            </a:r>
            <a:r>
              <a:rPr lang="de-CH" sz="3300" dirty="0" smtClean="0"/>
              <a:t> </a:t>
            </a:r>
            <a:r>
              <a:rPr lang="de-CH" sz="3300" dirty="0"/>
              <a:t>und zur Verlängerung der </a:t>
            </a:r>
            <a:r>
              <a:rPr lang="de-CH" sz="3300" dirty="0" smtClean="0"/>
              <a:t>max. Gehstrecke</a:t>
            </a:r>
          </a:p>
          <a:p>
            <a:r>
              <a:rPr lang="de-CH" sz="3300" dirty="0" smtClean="0"/>
              <a:t>Re-OP nach 2 Jahren 8% und nach 4 Jahren 13%</a:t>
            </a:r>
            <a:endParaRPr lang="de-CH" sz="33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026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Outcome nach </a:t>
            </a:r>
            <a:r>
              <a:rPr lang="de-CH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de-CH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ekompressiver</a:t>
            </a: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CH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Laminektomie</a:t>
            </a: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de-CH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Laminotomie</a:t>
            </a:r>
            <a:endParaRPr lang="de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285750" lvl="1"/>
            <a:r>
              <a:rPr lang="en-US" sz="2900" dirty="0"/>
              <a:t>7</a:t>
            </a:r>
            <a:r>
              <a:rPr lang="en-US" sz="2900" dirty="0" smtClean="0"/>
              <a:t> </a:t>
            </a:r>
            <a:r>
              <a:rPr lang="en-US" sz="2900" dirty="0" err="1" smtClean="0"/>
              <a:t>bis</a:t>
            </a:r>
            <a:r>
              <a:rPr lang="en-US" sz="2900" dirty="0" smtClean="0"/>
              <a:t> </a:t>
            </a:r>
            <a:r>
              <a:rPr lang="en-US" sz="2900" dirty="0"/>
              <a:t>10 </a:t>
            </a:r>
            <a:r>
              <a:rPr lang="en-US" sz="2900" dirty="0" err="1" smtClean="0"/>
              <a:t>Jahre</a:t>
            </a:r>
            <a:r>
              <a:rPr lang="en-US" sz="2900" dirty="0" smtClean="0"/>
              <a:t> </a:t>
            </a:r>
            <a:r>
              <a:rPr lang="en-US" sz="2900" dirty="0" err="1" smtClean="0"/>
              <a:t>nach</a:t>
            </a:r>
            <a:r>
              <a:rPr lang="en-US" sz="2900" dirty="0" smtClean="0"/>
              <a:t> </a:t>
            </a:r>
            <a:r>
              <a:rPr lang="en-US" sz="2900" dirty="0" err="1" smtClean="0"/>
              <a:t>Dekompression</a:t>
            </a:r>
            <a:r>
              <a:rPr lang="en-US" sz="2900" dirty="0" smtClean="0"/>
              <a:t> </a:t>
            </a:r>
            <a:r>
              <a:rPr lang="en-US" sz="2900" dirty="0" err="1" smtClean="0"/>
              <a:t>einer</a:t>
            </a:r>
            <a:r>
              <a:rPr lang="en-US" sz="2900" dirty="0" smtClean="0"/>
              <a:t> </a:t>
            </a:r>
            <a:r>
              <a:rPr lang="en-US" sz="2900" dirty="0" err="1" smtClean="0"/>
              <a:t>SpS</a:t>
            </a:r>
            <a:r>
              <a:rPr lang="en-US" sz="2900" dirty="0" smtClean="0"/>
              <a:t>:</a:t>
            </a:r>
          </a:p>
          <a:p>
            <a:pPr marL="457200" lvl="1" indent="-457200">
              <a:buFont typeface="Symbol" panose="05050102010706020507" pitchFamily="18" charset="2"/>
              <a:buChar char="-"/>
            </a:pPr>
            <a:r>
              <a:rPr lang="en-US" sz="2900" dirty="0" smtClean="0"/>
              <a:t>23</a:t>
            </a:r>
            <a:r>
              <a:rPr lang="en-US" sz="2900" dirty="0"/>
              <a:t>% </a:t>
            </a:r>
            <a:r>
              <a:rPr lang="en-US" sz="2900" dirty="0" smtClean="0"/>
              <a:t>der Pat. </a:t>
            </a:r>
            <a:r>
              <a:rPr lang="en-US" sz="2900" dirty="0" err="1"/>
              <a:t>m</a:t>
            </a:r>
            <a:r>
              <a:rPr lang="en-US" sz="2900" dirty="0" err="1" smtClean="0"/>
              <a:t>ussten</a:t>
            </a:r>
            <a:r>
              <a:rPr lang="en-US" sz="2900" dirty="0" smtClean="0"/>
              <a:t> </a:t>
            </a:r>
            <a:r>
              <a:rPr lang="en-US" sz="2900" dirty="0" err="1" smtClean="0"/>
              <a:t>erneut</a:t>
            </a:r>
            <a:r>
              <a:rPr lang="en-US" sz="2900" dirty="0" smtClean="0"/>
              <a:t> </a:t>
            </a:r>
            <a:r>
              <a:rPr lang="en-US" sz="2900" dirty="0" err="1" smtClean="0"/>
              <a:t>operiert</a:t>
            </a:r>
            <a:r>
              <a:rPr lang="en-US" sz="2900" dirty="0" smtClean="0"/>
              <a:t> </a:t>
            </a:r>
            <a:r>
              <a:rPr lang="en-US" sz="2900" dirty="0" err="1" smtClean="0"/>
              <a:t>werden</a:t>
            </a:r>
            <a:endParaRPr lang="en-US" sz="2900" dirty="0" smtClean="0"/>
          </a:p>
          <a:p>
            <a:pPr marL="457200" lvl="1" indent="-457200">
              <a:buFont typeface="Symbol" panose="05050102010706020507" pitchFamily="18" charset="2"/>
              <a:buChar char="-"/>
            </a:pPr>
            <a:r>
              <a:rPr lang="en-US" sz="2900" dirty="0" smtClean="0"/>
              <a:t>33</a:t>
            </a:r>
            <a:r>
              <a:rPr lang="en-US" sz="2900" dirty="0"/>
              <a:t>% </a:t>
            </a:r>
            <a:r>
              <a:rPr lang="en-US" sz="2900" dirty="0" smtClean="0"/>
              <a:t>der Pat. </a:t>
            </a:r>
            <a:r>
              <a:rPr lang="en-US" sz="2900" dirty="0" err="1"/>
              <a:t>h</a:t>
            </a:r>
            <a:r>
              <a:rPr lang="en-US" sz="2900" dirty="0" err="1" smtClean="0"/>
              <a:t>atten</a:t>
            </a:r>
            <a:r>
              <a:rPr lang="en-US" sz="2900" dirty="0" smtClean="0"/>
              <a:t> </a:t>
            </a:r>
            <a:r>
              <a:rPr lang="en-US" sz="2900" dirty="0" err="1" smtClean="0"/>
              <a:t>starke</a:t>
            </a:r>
            <a:r>
              <a:rPr lang="en-US" sz="2900" dirty="0" smtClean="0"/>
              <a:t> </a:t>
            </a:r>
            <a:r>
              <a:rPr lang="en-US" sz="2900" dirty="0" err="1" smtClean="0"/>
              <a:t>RückenSzen</a:t>
            </a:r>
            <a:endParaRPr lang="en-US" sz="2900" dirty="0" smtClean="0"/>
          </a:p>
          <a:p>
            <a:pPr marL="457200" lvl="1" indent="-457200">
              <a:buFont typeface="Symbol" panose="05050102010706020507" pitchFamily="18" charset="2"/>
              <a:buChar char="-"/>
            </a:pPr>
            <a:r>
              <a:rPr lang="en-US" sz="2900" dirty="0" smtClean="0"/>
              <a:t>53</a:t>
            </a:r>
            <a:r>
              <a:rPr lang="en-US" sz="2900" dirty="0"/>
              <a:t>% </a:t>
            </a:r>
            <a:r>
              <a:rPr lang="en-US" sz="2900" dirty="0" smtClean="0"/>
              <a:t>der Pat. war </a:t>
            </a:r>
            <a:r>
              <a:rPr lang="en-US" sz="2900" dirty="0" err="1" smtClean="0"/>
              <a:t>nicht</a:t>
            </a:r>
            <a:r>
              <a:rPr lang="en-US" sz="2900" dirty="0" smtClean="0"/>
              <a:t> in der </a:t>
            </a:r>
            <a:r>
              <a:rPr lang="en-US" sz="2900" dirty="0" err="1" smtClean="0"/>
              <a:t>Lage</a:t>
            </a:r>
            <a:r>
              <a:rPr lang="en-US" sz="2900" dirty="0" smtClean="0"/>
              <a:t> 200m </a:t>
            </a:r>
            <a:r>
              <a:rPr lang="en-US" sz="2900" dirty="0" err="1" smtClean="0"/>
              <a:t>zu</a:t>
            </a:r>
            <a:r>
              <a:rPr lang="en-US" sz="2900" dirty="0" smtClean="0"/>
              <a:t> </a:t>
            </a:r>
            <a:r>
              <a:rPr lang="en-US" sz="2900" dirty="0" err="1" smtClean="0"/>
              <a:t>gehen</a:t>
            </a:r>
            <a:endParaRPr lang="en-US" sz="2900" dirty="0" smtClean="0"/>
          </a:p>
          <a:p>
            <a:pPr marL="457200" lvl="1" indent="-457200">
              <a:buFont typeface="Symbol" panose="05050102010706020507" pitchFamily="18" charset="2"/>
              <a:buChar char="-"/>
            </a:pPr>
            <a:r>
              <a:rPr lang="en-US" sz="2900" dirty="0" smtClean="0"/>
              <a:t>75</a:t>
            </a:r>
            <a:r>
              <a:rPr lang="en-US" sz="2900" dirty="0"/>
              <a:t>% </a:t>
            </a:r>
            <a:r>
              <a:rPr lang="en-US" sz="2900" dirty="0" smtClean="0"/>
              <a:t>der Pat. </a:t>
            </a:r>
            <a:r>
              <a:rPr lang="en-US" sz="2900" dirty="0" err="1" smtClean="0"/>
              <a:t>waren</a:t>
            </a:r>
            <a:r>
              <a:rPr lang="en-US" sz="2900" dirty="0" smtClean="0"/>
              <a:t> </a:t>
            </a:r>
            <a:r>
              <a:rPr lang="en-US" sz="2900" dirty="0" err="1" smtClean="0"/>
              <a:t>zufrieden</a:t>
            </a:r>
            <a:r>
              <a:rPr lang="en-US" sz="2900" dirty="0" smtClean="0"/>
              <a:t> </a:t>
            </a:r>
            <a:r>
              <a:rPr lang="en-US" sz="2900" dirty="0" err="1" smtClean="0"/>
              <a:t>mit</a:t>
            </a:r>
            <a:r>
              <a:rPr lang="en-US" sz="2900" dirty="0" smtClean="0"/>
              <a:t> </a:t>
            </a:r>
            <a:r>
              <a:rPr lang="en-US" sz="2900" dirty="0" err="1" smtClean="0"/>
              <a:t>dem</a:t>
            </a:r>
            <a:r>
              <a:rPr lang="en-US" sz="2900" dirty="0" smtClean="0"/>
              <a:t> OP-</a:t>
            </a:r>
            <a:r>
              <a:rPr lang="en-US" sz="2900" dirty="0" err="1" smtClean="0"/>
              <a:t>Resultat</a:t>
            </a:r>
            <a:endParaRPr lang="en-US" sz="2900" dirty="0" smtClean="0"/>
          </a:p>
          <a:p>
            <a:pPr marL="285750" lvl="1"/>
            <a:r>
              <a:rPr lang="en-US" sz="2900" dirty="0" smtClean="0"/>
              <a:t>Die </a:t>
            </a:r>
            <a:r>
              <a:rPr lang="en-US" sz="2900" dirty="0" err="1" smtClean="0"/>
              <a:t>Zeit</a:t>
            </a:r>
            <a:r>
              <a:rPr lang="en-US" sz="2900" dirty="0" smtClean="0"/>
              <a:t> </a:t>
            </a:r>
            <a:r>
              <a:rPr lang="en-US" sz="2900" dirty="0" err="1" smtClean="0"/>
              <a:t>bis</a:t>
            </a:r>
            <a:r>
              <a:rPr lang="en-US" sz="2900" dirty="0" smtClean="0"/>
              <a:t> </a:t>
            </a:r>
            <a:r>
              <a:rPr lang="en-US" sz="2900" dirty="0" err="1" smtClean="0"/>
              <a:t>zur</a:t>
            </a:r>
            <a:r>
              <a:rPr lang="en-US" sz="2900" dirty="0" smtClean="0"/>
              <a:t> Rehab </a:t>
            </a:r>
            <a:r>
              <a:rPr lang="en-US" sz="2900" dirty="0" err="1" smtClean="0"/>
              <a:t>nach</a:t>
            </a:r>
            <a:r>
              <a:rPr lang="en-US" sz="2900" dirty="0" smtClean="0"/>
              <a:t> </a:t>
            </a:r>
            <a:r>
              <a:rPr lang="en-US" sz="2900" dirty="0" err="1" smtClean="0"/>
              <a:t>einer</a:t>
            </a:r>
            <a:r>
              <a:rPr lang="en-US" sz="2900" dirty="0" smtClean="0"/>
              <a:t> </a:t>
            </a:r>
            <a:r>
              <a:rPr lang="en-US" sz="2900" dirty="0" err="1" smtClean="0"/>
              <a:t>lumbalen</a:t>
            </a:r>
            <a:r>
              <a:rPr lang="en-US" sz="2900" dirty="0" smtClean="0"/>
              <a:t> </a:t>
            </a:r>
            <a:r>
              <a:rPr lang="en-US" sz="2900" dirty="0" err="1" smtClean="0"/>
              <a:t>RückenOP</a:t>
            </a:r>
            <a:r>
              <a:rPr lang="en-US" sz="2900" dirty="0" smtClean="0"/>
              <a:t> </a:t>
            </a:r>
            <a:r>
              <a:rPr lang="en-US" sz="2900" dirty="0" err="1" smtClean="0"/>
              <a:t>kann</a:t>
            </a:r>
            <a:r>
              <a:rPr lang="en-US" sz="2900" dirty="0" smtClean="0"/>
              <a:t> </a:t>
            </a:r>
            <a:r>
              <a:rPr lang="en-US" sz="2900" dirty="0" err="1" smtClean="0"/>
              <a:t>zw</a:t>
            </a:r>
            <a:r>
              <a:rPr lang="en-US" sz="2900" dirty="0" smtClean="0"/>
              <a:t>. 6 Wo und 8 </a:t>
            </a:r>
            <a:r>
              <a:rPr lang="en-US" sz="2900" dirty="0" err="1" smtClean="0"/>
              <a:t>Mten</a:t>
            </a:r>
            <a:r>
              <a:rPr lang="en-US" sz="2900" dirty="0" smtClean="0"/>
              <a:t> </a:t>
            </a:r>
            <a:r>
              <a:rPr lang="en-US" sz="2900" dirty="0" err="1" smtClean="0"/>
              <a:t>dauern</a:t>
            </a:r>
            <a:endParaRPr lang="en-US" sz="2900" dirty="0"/>
          </a:p>
          <a:p>
            <a:pPr marL="0" indent="0">
              <a:buNone/>
            </a:pPr>
            <a:r>
              <a:rPr lang="en-US" sz="2300" dirty="0" smtClean="0"/>
              <a:t>Spine</a:t>
            </a:r>
            <a:r>
              <a:rPr lang="en-US" sz="2300" dirty="0"/>
              <a:t>: J</a:t>
            </a:r>
            <a:r>
              <a:rPr lang="en-US" sz="2300" dirty="0" smtClean="0"/>
              <a:t>anuary 1996 - Volume 21 - Issue 1 - p 92–97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883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Konservative Therapien</a:t>
            </a:r>
            <a:endParaRPr lang="de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dirty="0" err="1" smtClean="0"/>
              <a:t>Epidurale</a:t>
            </a:r>
            <a:r>
              <a:rPr lang="de-CH" dirty="0" smtClean="0"/>
              <a:t> Steroidinfiltrationen (ESI)</a:t>
            </a:r>
          </a:p>
          <a:p>
            <a:r>
              <a:rPr lang="de-CH" dirty="0" smtClean="0"/>
              <a:t>Analgetika (WHO I-III, </a:t>
            </a:r>
            <a:r>
              <a:rPr lang="de-CH" dirty="0" err="1" smtClean="0"/>
              <a:t>Lyrica</a:t>
            </a:r>
            <a:r>
              <a:rPr lang="de-CH" dirty="0" smtClean="0"/>
              <a:t>, </a:t>
            </a:r>
            <a:r>
              <a:rPr lang="de-CH" dirty="0" err="1" smtClean="0"/>
              <a:t>Neurontin</a:t>
            </a:r>
            <a:r>
              <a:rPr lang="de-CH" dirty="0" smtClean="0"/>
              <a:t>, </a:t>
            </a:r>
            <a:r>
              <a:rPr lang="de-CH" dirty="0" err="1" smtClean="0"/>
              <a:t>Lamictal</a:t>
            </a:r>
            <a:r>
              <a:rPr lang="de-CH" dirty="0" smtClean="0"/>
              <a:t>, </a:t>
            </a:r>
            <a:r>
              <a:rPr lang="de-CH" dirty="0" err="1" smtClean="0"/>
              <a:t>Cymbalta</a:t>
            </a:r>
            <a:r>
              <a:rPr lang="de-CH" dirty="0" smtClean="0"/>
              <a:t>…); cave NW</a:t>
            </a:r>
          </a:p>
          <a:p>
            <a:r>
              <a:rPr lang="de-CH" dirty="0" smtClean="0"/>
              <a:t>Physiotherapeutische </a:t>
            </a:r>
            <a:r>
              <a:rPr lang="de-CH" dirty="0" err="1"/>
              <a:t>entlordosierende</a:t>
            </a:r>
            <a:r>
              <a:rPr lang="de-CH" dirty="0"/>
              <a:t> Massnahmen</a:t>
            </a:r>
            <a:r>
              <a:rPr lang="de-CH" dirty="0" smtClean="0"/>
              <a:t>, medikamentöse </a:t>
            </a:r>
            <a:r>
              <a:rPr lang="de-CH" dirty="0"/>
              <a:t>Analgesie und </a:t>
            </a:r>
            <a:r>
              <a:rPr lang="de-CH" dirty="0" err="1"/>
              <a:t>epidurale</a:t>
            </a:r>
            <a:r>
              <a:rPr lang="de-CH" dirty="0"/>
              <a:t> Infiltrationen können die Beschwerdesymptomatik </a:t>
            </a:r>
            <a:r>
              <a:rPr lang="de-CH" dirty="0" smtClean="0"/>
              <a:t>lindern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2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CH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Medikamentöse Therapie bei chron. und akuten </a:t>
            </a:r>
            <a:r>
              <a:rPr lang="de-CH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Szen</a:t>
            </a:r>
            <a:endParaRPr lang="de-CH" sz="48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8414" y="2669188"/>
            <a:ext cx="4795172" cy="3189347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141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Medikamentöse Therapie bei chron. 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 akuten </a:t>
            </a:r>
            <a:r>
              <a:rPr lang="de-CH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Szen</a:t>
            </a:r>
            <a:endParaRPr lang="de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Chronisch </a:t>
            </a:r>
            <a:r>
              <a:rPr lang="de-CH" dirty="0" err="1" smtClean="0"/>
              <a:t>vs</a:t>
            </a:r>
            <a:r>
              <a:rPr lang="de-CH" dirty="0" smtClean="0"/>
              <a:t> akut</a:t>
            </a:r>
          </a:p>
          <a:p>
            <a:r>
              <a:rPr lang="de-CH" dirty="0" smtClean="0"/>
              <a:t>Abhängig von der Art der </a:t>
            </a:r>
            <a:r>
              <a:rPr lang="de-CH" dirty="0" err="1" smtClean="0"/>
              <a:t>Szen</a:t>
            </a:r>
            <a:r>
              <a:rPr lang="de-CH" dirty="0" smtClean="0"/>
              <a:t> (</a:t>
            </a:r>
            <a:r>
              <a:rPr lang="de-CH" dirty="0" err="1" smtClean="0"/>
              <a:t>nozizeptiv</a:t>
            </a:r>
            <a:r>
              <a:rPr lang="de-CH" dirty="0" smtClean="0"/>
              <a:t>, neuropathisch, gemischt </a:t>
            </a:r>
            <a:r>
              <a:rPr lang="de-CH" dirty="0" err="1" smtClean="0"/>
              <a:t>nozizeptiv</a:t>
            </a:r>
            <a:r>
              <a:rPr lang="de-CH" dirty="0" smtClean="0"/>
              <a:t>-neuropathisch)</a:t>
            </a:r>
          </a:p>
          <a:p>
            <a:r>
              <a:rPr lang="de-CH" dirty="0" smtClean="0"/>
              <a:t>Anhängig vom Patienten (Alter, </a:t>
            </a:r>
            <a:r>
              <a:rPr lang="de-CH" dirty="0" err="1" smtClean="0"/>
              <a:t>CoMorbiditäten</a:t>
            </a:r>
            <a:r>
              <a:rPr lang="de-CH" dirty="0" smtClean="0"/>
              <a:t>)</a:t>
            </a:r>
          </a:p>
          <a:p>
            <a:r>
              <a:rPr lang="de-CH" dirty="0" smtClean="0"/>
              <a:t>WHO Stufen Schema</a:t>
            </a:r>
          </a:p>
          <a:p>
            <a:r>
              <a:rPr lang="de-CH" dirty="0" err="1" smtClean="0"/>
              <a:t>Koanalgetika</a:t>
            </a:r>
            <a:endParaRPr lang="de-CH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295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Akute </a:t>
            </a:r>
            <a:r>
              <a:rPr lang="de-CH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Szen</a:t>
            </a:r>
            <a:endParaRPr lang="de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Z.B. postoperativ, nach Trauma…</a:t>
            </a:r>
            <a:r>
              <a:rPr lang="de-CH" dirty="0" err="1" smtClean="0"/>
              <a:t>Szen</a:t>
            </a:r>
            <a:r>
              <a:rPr lang="de-CH" dirty="0" smtClean="0"/>
              <a:t>, die i.d.R. wieder vergehen</a:t>
            </a:r>
          </a:p>
          <a:p>
            <a:r>
              <a:rPr lang="de-CH" dirty="0" smtClean="0"/>
              <a:t>WHO Stufenschema I und II allenfalls kurzfristig Stufe III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16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Prinzip bei chron. </a:t>
            </a:r>
            <a:r>
              <a:rPr lang="de-CH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Szen</a:t>
            </a:r>
            <a:endParaRPr lang="de-CH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Symbol" panose="05050102010706020507" pitchFamily="18" charset="2"/>
              <a:buChar char="-"/>
            </a:pPr>
            <a:r>
              <a:rPr lang="de-CH" dirty="0" err="1" smtClean="0"/>
              <a:t>By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clock</a:t>
            </a:r>
            <a:endParaRPr lang="de-CH" dirty="0" smtClean="0"/>
          </a:p>
          <a:p>
            <a:pPr>
              <a:buFont typeface="Symbol" panose="05050102010706020507" pitchFamily="18" charset="2"/>
              <a:buChar char="-"/>
            </a:pPr>
            <a:endParaRPr lang="de-CH" dirty="0" smtClean="0"/>
          </a:p>
          <a:p>
            <a:pPr>
              <a:buFont typeface="Symbol" panose="05050102010706020507" pitchFamily="18" charset="2"/>
              <a:buChar char="-"/>
            </a:pPr>
            <a:r>
              <a:rPr lang="de-CH" dirty="0" err="1" smtClean="0"/>
              <a:t>By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mouth</a:t>
            </a:r>
            <a:endParaRPr lang="de-CH" dirty="0" smtClean="0"/>
          </a:p>
          <a:p>
            <a:pPr>
              <a:buFont typeface="Symbol" panose="05050102010706020507" pitchFamily="18" charset="2"/>
              <a:buChar char="-"/>
            </a:pPr>
            <a:endParaRPr lang="de-CH" dirty="0" smtClean="0"/>
          </a:p>
          <a:p>
            <a:pPr>
              <a:buFont typeface="Symbol" panose="05050102010706020507" pitchFamily="18" charset="2"/>
              <a:buChar char="-"/>
            </a:pPr>
            <a:r>
              <a:rPr lang="de-CH" dirty="0" err="1" smtClean="0"/>
              <a:t>By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ladder</a:t>
            </a:r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7480" y="2466221"/>
            <a:ext cx="1193655" cy="120971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0901" y="3766645"/>
            <a:ext cx="1726812" cy="114911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1525" y="5014139"/>
            <a:ext cx="1565564" cy="1132662"/>
          </a:xfrm>
          <a:prstGeom prst="rect">
            <a:avLst/>
          </a:prstGeom>
        </p:spPr>
      </p:pic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437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Stufe I</a:t>
            </a:r>
            <a:endParaRPr lang="de-CH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CH" dirty="0" smtClean="0"/>
              <a:t>Paracetamol 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CH" dirty="0" smtClean="0"/>
              <a:t>bei leichten </a:t>
            </a:r>
            <a:r>
              <a:rPr lang="de-CH" dirty="0" err="1" smtClean="0"/>
              <a:t>Szen</a:t>
            </a:r>
            <a:r>
              <a:rPr lang="de-CH" dirty="0"/>
              <a:t> </a:t>
            </a:r>
            <a:r>
              <a:rPr lang="de-CH" dirty="0" smtClean="0"/>
              <a:t>oder als Basis bei starken </a:t>
            </a:r>
            <a:r>
              <a:rPr lang="de-CH" dirty="0" err="1" smtClean="0"/>
              <a:t>Szen</a:t>
            </a:r>
            <a:r>
              <a:rPr lang="de-CH" dirty="0"/>
              <a:t>;</a:t>
            </a:r>
            <a:r>
              <a:rPr lang="de-CH" dirty="0" smtClean="0"/>
              <a:t> u.a. euphorisierende Wirkung (Serotonin), </a:t>
            </a:r>
            <a:r>
              <a:rPr lang="de-CH" dirty="0"/>
              <a:t>vorwiegend </a:t>
            </a:r>
            <a:r>
              <a:rPr lang="de-CH" dirty="0" smtClean="0"/>
              <a:t>zentrale COX Hemmung </a:t>
            </a:r>
          </a:p>
          <a:p>
            <a:r>
              <a:rPr lang="de-CH" dirty="0" smtClean="0"/>
              <a:t>NSAR/</a:t>
            </a:r>
            <a:r>
              <a:rPr lang="de-CH" dirty="0" err="1" smtClean="0"/>
              <a:t>Coxibe</a:t>
            </a:r>
            <a:r>
              <a:rPr lang="de-CH" dirty="0" smtClean="0"/>
              <a:t> (z.B. </a:t>
            </a:r>
            <a:r>
              <a:rPr lang="de-CH" dirty="0" err="1" smtClean="0"/>
              <a:t>Seractil</a:t>
            </a:r>
            <a:r>
              <a:rPr lang="de-CH" dirty="0" smtClean="0"/>
              <a:t>®)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CH" dirty="0" smtClean="0"/>
              <a:t>bei leichten bis mittelstarken </a:t>
            </a:r>
            <a:r>
              <a:rPr lang="de-CH" dirty="0" err="1" smtClean="0"/>
              <a:t>Szen</a:t>
            </a:r>
            <a:r>
              <a:rPr lang="de-CH" dirty="0" smtClean="0"/>
              <a:t>, geeignet bei </a:t>
            </a:r>
            <a:r>
              <a:rPr lang="de-CH" dirty="0" err="1" smtClean="0"/>
              <a:t>entzündl</a:t>
            </a:r>
            <a:r>
              <a:rPr lang="de-CH" dirty="0" smtClean="0"/>
              <a:t>. Zuständen z.B. </a:t>
            </a:r>
            <a:r>
              <a:rPr lang="de-CH" dirty="0" err="1" smtClean="0"/>
              <a:t>GelenkSzen</a:t>
            </a:r>
            <a:r>
              <a:rPr lang="de-CH" dirty="0" smtClean="0"/>
              <a:t>, Einsatz zeitlich begrenzen NW!</a:t>
            </a:r>
          </a:p>
          <a:p>
            <a:r>
              <a:rPr lang="de-CH" dirty="0" err="1" smtClean="0"/>
              <a:t>Metamizol</a:t>
            </a:r>
            <a:endParaRPr lang="de-CH" dirty="0" smtClean="0"/>
          </a:p>
          <a:p>
            <a:pPr>
              <a:buFont typeface="Symbol" panose="05050102010706020507" pitchFamily="18" charset="2"/>
              <a:buChar char="-"/>
            </a:pPr>
            <a:r>
              <a:rPr lang="de-CH" dirty="0" smtClean="0"/>
              <a:t>Bei leichten bis mittelstarken </a:t>
            </a:r>
            <a:r>
              <a:rPr lang="de-CH" dirty="0" err="1" smtClean="0"/>
              <a:t>Szen</a:t>
            </a:r>
            <a:r>
              <a:rPr lang="de-CH" dirty="0" smtClean="0"/>
              <a:t>, cave Agranulozytose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084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Seractil</a:t>
            </a: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® (</a:t>
            </a:r>
            <a:r>
              <a:rPr lang="de-CH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Dexibuprofen</a:t>
            </a:r>
            <a:r>
              <a:rPr lang="de-CH" dirty="0" smtClean="0"/>
              <a:t>)</a:t>
            </a:r>
            <a:endParaRPr lang="de-CH" dirty="0"/>
          </a:p>
        </p:txBody>
      </p:sp>
      <p:sp>
        <p:nvSpPr>
          <p:cNvPr id="10" name="Inhaltsplatzhalt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CH" dirty="0" smtClean="0"/>
              <a:t>Aus einem Racemat entnehme das aktive </a:t>
            </a:r>
            <a:r>
              <a:rPr lang="de-CH" dirty="0" err="1" smtClean="0"/>
              <a:t>Enantiomer</a:t>
            </a:r>
            <a:r>
              <a:rPr lang="de-CH" dirty="0" smtClean="0"/>
              <a:t> (</a:t>
            </a:r>
            <a:r>
              <a:rPr lang="de-CH" dirty="0" err="1" smtClean="0"/>
              <a:t>Seractil</a:t>
            </a:r>
            <a:r>
              <a:rPr lang="de-CH" dirty="0" smtClean="0"/>
              <a:t>)</a:t>
            </a:r>
          </a:p>
          <a:p>
            <a:endParaRPr lang="de-CH" dirty="0" smtClean="0"/>
          </a:p>
          <a:p>
            <a:pPr marL="457200" lvl="1" indent="0">
              <a:buNone/>
            </a:pPr>
            <a:r>
              <a:rPr lang="de-CH" dirty="0" smtClean="0"/>
              <a:t>Halbierung der nützlichen Dosierung</a:t>
            </a:r>
          </a:p>
          <a:p>
            <a:pPr marL="457200" lvl="1" indent="0">
              <a:buNone/>
            </a:pPr>
            <a:r>
              <a:rPr lang="de-CH" dirty="0" smtClean="0"/>
              <a:t>Verminderung der NW (GI NW </a:t>
            </a:r>
            <a:r>
              <a:rPr lang="de-CH" dirty="0" err="1" smtClean="0"/>
              <a:t>va</a:t>
            </a:r>
            <a:r>
              <a:rPr lang="de-CH" dirty="0" smtClean="0"/>
              <a:t>. Diarrhoe und Magenschmerzen)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964" y="0"/>
            <a:ext cx="3135036" cy="2072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344" y="2131125"/>
            <a:ext cx="3918620" cy="3850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Pfeil nach rechts 13"/>
          <p:cNvSpPr/>
          <p:nvPr/>
        </p:nvSpPr>
        <p:spPr>
          <a:xfrm>
            <a:off x="1399659" y="4496492"/>
            <a:ext cx="366452" cy="1766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6" name="Pfeil nach rechts 15"/>
          <p:cNvSpPr/>
          <p:nvPr/>
        </p:nvSpPr>
        <p:spPr>
          <a:xfrm>
            <a:off x="1403121" y="4045525"/>
            <a:ext cx="366452" cy="1766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928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Stufe II</a:t>
            </a:r>
            <a:endParaRPr lang="de-CH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CH" b="1" dirty="0" smtClean="0"/>
              <a:t>Codein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CH" dirty="0" smtClean="0"/>
              <a:t>Bei mittelstarken </a:t>
            </a:r>
            <a:r>
              <a:rPr lang="de-CH" dirty="0" err="1" smtClean="0"/>
              <a:t>Szen</a:t>
            </a:r>
            <a:r>
              <a:rPr lang="de-CH" dirty="0" smtClean="0"/>
              <a:t> (CYP2D6 cave </a:t>
            </a:r>
            <a:r>
              <a:rPr lang="de-CH" dirty="0" err="1" smtClean="0"/>
              <a:t>poor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ultrarapid </a:t>
            </a:r>
            <a:r>
              <a:rPr lang="de-CH" dirty="0" err="1" smtClean="0"/>
              <a:t>metabolizer</a:t>
            </a:r>
            <a:r>
              <a:rPr lang="de-CH" dirty="0" smtClean="0"/>
              <a:t>), </a:t>
            </a:r>
            <a:r>
              <a:rPr lang="de-CH" dirty="0" err="1" smtClean="0"/>
              <a:t>Ceiling</a:t>
            </a:r>
            <a:endParaRPr lang="de-CH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CH" b="1" dirty="0" smtClean="0"/>
              <a:t>Tramadol</a:t>
            </a:r>
            <a:r>
              <a:rPr lang="de-CH" dirty="0" smtClean="0"/>
              <a:t> (</a:t>
            </a:r>
            <a:r>
              <a:rPr lang="de-CH" dirty="0" err="1" smtClean="0"/>
              <a:t>Tramactil</a:t>
            </a:r>
            <a:r>
              <a:rPr lang="de-CH" dirty="0" smtClean="0"/>
              <a:t>® Uno)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CH" dirty="0" smtClean="0"/>
              <a:t>Niedrig potenter µ-Rezeptor Agonist, Hemmung von Serotonin- (cave Nausea) und NA Wiederaufnahme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CH" dirty="0" smtClean="0"/>
              <a:t>Als </a:t>
            </a:r>
            <a:r>
              <a:rPr lang="de-CH" dirty="0" err="1" smtClean="0"/>
              <a:t>Kps</a:t>
            </a:r>
            <a:r>
              <a:rPr lang="de-CH" dirty="0" smtClean="0"/>
              <a:t>, als </a:t>
            </a:r>
            <a:r>
              <a:rPr lang="de-CH" dirty="0" err="1" smtClean="0"/>
              <a:t>retard</a:t>
            </a:r>
            <a:r>
              <a:rPr lang="de-CH" dirty="0" smtClean="0"/>
              <a:t> und mit </a:t>
            </a:r>
            <a:r>
              <a:rPr lang="de-CH" dirty="0" err="1" smtClean="0"/>
              <a:t>Contramid</a:t>
            </a:r>
            <a:r>
              <a:rPr lang="de-CH" dirty="0" smtClean="0"/>
              <a:t> Technologie (</a:t>
            </a:r>
            <a:r>
              <a:rPr lang="de-CH" dirty="0" err="1" smtClean="0"/>
              <a:t>slow</a:t>
            </a:r>
            <a:r>
              <a:rPr lang="de-CH" dirty="0" smtClean="0"/>
              <a:t> </a:t>
            </a:r>
            <a:r>
              <a:rPr lang="de-CH" dirty="0" err="1" smtClean="0"/>
              <a:t>release</a:t>
            </a:r>
            <a:r>
              <a:rPr lang="de-CH" dirty="0" smtClean="0"/>
              <a:t> über 24h); langsameres </a:t>
            </a:r>
            <a:r>
              <a:rPr lang="de-CH" dirty="0" err="1" smtClean="0"/>
              <a:t>Anfluten</a:t>
            </a:r>
            <a:r>
              <a:rPr lang="de-CH" dirty="0" smtClean="0"/>
              <a:t> (Nausea↓), Verbesserung des Schlafes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CH" dirty="0" smtClean="0"/>
              <a:t>Bei mittelstarken </a:t>
            </a:r>
            <a:r>
              <a:rPr lang="de-CH" dirty="0" err="1" smtClean="0"/>
              <a:t>Szen</a:t>
            </a:r>
            <a:r>
              <a:rPr lang="de-CH" dirty="0" smtClean="0"/>
              <a:t>, </a:t>
            </a:r>
            <a:r>
              <a:rPr lang="de-CH" dirty="0" err="1" smtClean="0"/>
              <a:t>Ceiling</a:t>
            </a:r>
            <a:r>
              <a:rPr lang="de-CH" dirty="0" smtClean="0"/>
              <a:t>, Metaboliten, cave </a:t>
            </a:r>
            <a:r>
              <a:rPr lang="de-CH" dirty="0" err="1" smtClean="0"/>
              <a:t>serotoninerges</a:t>
            </a:r>
            <a:r>
              <a:rPr lang="de-CH" dirty="0" smtClean="0"/>
              <a:t> Syndrom, CYP2D6 </a:t>
            </a:r>
            <a:r>
              <a:rPr lang="de-CH" dirty="0"/>
              <a:t>cave </a:t>
            </a:r>
            <a:r>
              <a:rPr lang="de-CH" dirty="0" err="1"/>
              <a:t>poor</a:t>
            </a:r>
            <a:r>
              <a:rPr lang="de-CH" dirty="0"/>
              <a:t> </a:t>
            </a:r>
            <a:r>
              <a:rPr lang="de-CH" dirty="0" err="1"/>
              <a:t>and</a:t>
            </a:r>
            <a:r>
              <a:rPr lang="de-CH" dirty="0"/>
              <a:t> ultrarapid </a:t>
            </a:r>
            <a:r>
              <a:rPr lang="de-CH" dirty="0" err="1" smtClean="0"/>
              <a:t>metabolizer</a:t>
            </a:r>
            <a:endParaRPr lang="de-CH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737" y="0"/>
            <a:ext cx="5402263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752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Rücken-OPs in Deutschland</a:t>
            </a:r>
            <a:endParaRPr lang="de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In </a:t>
            </a:r>
            <a:r>
              <a:rPr lang="de-CH" dirty="0"/>
              <a:t>den letzten Jahren stark </a:t>
            </a:r>
            <a:r>
              <a:rPr lang="de-CH" dirty="0" smtClean="0"/>
              <a:t>angestiegen </a:t>
            </a:r>
          </a:p>
          <a:p>
            <a:r>
              <a:rPr lang="de-CH" dirty="0" smtClean="0"/>
              <a:t>Verdoppelung  zwischen 2005 </a:t>
            </a:r>
            <a:r>
              <a:rPr lang="de-CH" dirty="0"/>
              <a:t>und 2011 </a:t>
            </a:r>
            <a:r>
              <a:rPr lang="de-CH" dirty="0" smtClean="0"/>
              <a:t>(von 97.000 </a:t>
            </a:r>
            <a:r>
              <a:rPr lang="de-CH" dirty="0"/>
              <a:t>auf </a:t>
            </a:r>
            <a:r>
              <a:rPr lang="de-CH" dirty="0" smtClean="0"/>
              <a:t>229.000)</a:t>
            </a:r>
          </a:p>
          <a:p>
            <a:r>
              <a:rPr lang="de-CH" dirty="0" smtClean="0"/>
              <a:t>Die </a:t>
            </a:r>
            <a:r>
              <a:rPr lang="de-CH" dirty="0"/>
              <a:t>Deutsche Gesellschaft für Orthopädie und Orthopädische Chirurgie (DGOOC) beunruhigt diese </a:t>
            </a:r>
            <a:r>
              <a:rPr lang="de-CH" dirty="0" smtClean="0"/>
              <a:t>Entwicklung</a:t>
            </a:r>
          </a:p>
          <a:p>
            <a:endParaRPr lang="de-CH" dirty="0" smtClean="0"/>
          </a:p>
          <a:p>
            <a:pPr marL="0" indent="0">
              <a:buNone/>
            </a:pPr>
            <a:r>
              <a:rPr lang="de-CH" sz="1600" dirty="0" err="1" smtClean="0"/>
              <a:t>Surgical</a:t>
            </a:r>
            <a:r>
              <a:rPr lang="de-CH" sz="1600" dirty="0" smtClean="0"/>
              <a:t> </a:t>
            </a:r>
            <a:r>
              <a:rPr lang="de-CH" sz="1600" dirty="0" err="1" smtClean="0"/>
              <a:t>Tribune</a:t>
            </a:r>
            <a:r>
              <a:rPr lang="de-CH" sz="1600" dirty="0" smtClean="0"/>
              <a:t>; The </a:t>
            </a:r>
            <a:r>
              <a:rPr lang="de-CH" sz="1600" dirty="0" err="1" smtClean="0"/>
              <a:t>World`s</a:t>
            </a:r>
            <a:r>
              <a:rPr lang="de-CH" sz="1600" dirty="0" smtClean="0"/>
              <a:t> </a:t>
            </a:r>
            <a:r>
              <a:rPr lang="de-CH" sz="1600" dirty="0" err="1" smtClean="0"/>
              <a:t>Surgical</a:t>
            </a:r>
            <a:r>
              <a:rPr lang="de-CH" sz="1600" dirty="0" smtClean="0"/>
              <a:t> Newspaper 9/2013</a:t>
            </a:r>
            <a:endParaRPr lang="de-CH" sz="16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3545" y="611766"/>
            <a:ext cx="1914525" cy="1539278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388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Stufe III</a:t>
            </a:r>
            <a:endParaRPr lang="de-CH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CH" dirty="0"/>
              <a:t>Starke Opioide</a:t>
            </a:r>
          </a:p>
          <a:p>
            <a:r>
              <a:rPr lang="de-CH" dirty="0" smtClean="0"/>
              <a:t>Bei starken Schmerzen</a:t>
            </a:r>
          </a:p>
          <a:p>
            <a:r>
              <a:rPr lang="de-CH" dirty="0" smtClean="0"/>
              <a:t>Als </a:t>
            </a:r>
            <a:r>
              <a:rPr lang="de-CH" dirty="0" err="1" smtClean="0"/>
              <a:t>Tbl</a:t>
            </a:r>
            <a:r>
              <a:rPr lang="de-CH" dirty="0" smtClean="0"/>
              <a:t>, Pflaster, Supp oder Lösung (</a:t>
            </a:r>
            <a:r>
              <a:rPr lang="de-CH" dirty="0" err="1" smtClean="0"/>
              <a:t>Mô</a:t>
            </a:r>
            <a:r>
              <a:rPr lang="de-CH" dirty="0" smtClean="0"/>
              <a:t>, </a:t>
            </a:r>
            <a:r>
              <a:rPr lang="de-CH" dirty="0" err="1" smtClean="0"/>
              <a:t>Buprenorphin</a:t>
            </a:r>
            <a:r>
              <a:rPr lang="de-CH" dirty="0" smtClean="0"/>
              <a:t>, </a:t>
            </a:r>
            <a:r>
              <a:rPr lang="de-CH" dirty="0" err="1" smtClean="0"/>
              <a:t>Fentanyl</a:t>
            </a:r>
            <a:r>
              <a:rPr lang="de-CH" dirty="0" smtClean="0"/>
              <a:t>, </a:t>
            </a:r>
            <a:r>
              <a:rPr lang="de-CH" dirty="0" err="1" smtClean="0"/>
              <a:t>Hydromorphon</a:t>
            </a:r>
            <a:r>
              <a:rPr lang="de-CH" smtClean="0"/>
              <a:t>, Methadon </a:t>
            </a:r>
            <a:r>
              <a:rPr lang="de-CH" dirty="0" smtClean="0"/>
              <a:t>etc.)</a:t>
            </a:r>
          </a:p>
          <a:p>
            <a:r>
              <a:rPr lang="de-CH" dirty="0" smtClean="0"/>
              <a:t>Prinzip: </a:t>
            </a:r>
            <a:r>
              <a:rPr lang="de-CH" dirty="0" err="1" smtClean="0"/>
              <a:t>by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mouth</a:t>
            </a:r>
            <a:r>
              <a:rPr lang="de-CH" dirty="0" smtClean="0"/>
              <a:t>, </a:t>
            </a:r>
            <a:r>
              <a:rPr lang="de-CH" dirty="0" err="1" smtClean="0"/>
              <a:t>by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clock</a:t>
            </a:r>
            <a:r>
              <a:rPr lang="de-CH" dirty="0" smtClean="0"/>
              <a:t>, </a:t>
            </a:r>
            <a:r>
              <a:rPr lang="de-CH" dirty="0"/>
              <a:t>B</a:t>
            </a:r>
            <a:r>
              <a:rPr lang="de-CH" dirty="0" smtClean="0"/>
              <a:t>asis mit retardierten Präparaten, </a:t>
            </a:r>
            <a:r>
              <a:rPr lang="de-CH" dirty="0" err="1" smtClean="0"/>
              <a:t>Rescue</a:t>
            </a:r>
            <a:r>
              <a:rPr lang="de-CH" dirty="0" smtClean="0"/>
              <a:t> mit schnellwirksamem Präparat (10-16% der Tagesbasisdosis)</a:t>
            </a:r>
          </a:p>
          <a:p>
            <a:r>
              <a:rPr lang="de-CH" dirty="0" smtClean="0"/>
              <a:t>Evtl. Opiatrotation bei Bedarf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843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Vergleich Stufe II (Tramadol) und III</a:t>
            </a:r>
            <a:endParaRPr lang="de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>
          <a:xfrm>
            <a:off x="1295400" y="2431473"/>
            <a:ext cx="4718304" cy="623454"/>
          </a:xfrm>
        </p:spPr>
        <p:txBody>
          <a:bodyPr/>
          <a:lstStyle/>
          <a:p>
            <a:r>
              <a:rPr lang="de-DE" dirty="0" smtClean="0"/>
              <a:t>Tramadol (</a:t>
            </a:r>
            <a:r>
              <a:rPr lang="de-DE" dirty="0" err="1" smtClean="0"/>
              <a:t>Tramactil</a:t>
            </a:r>
            <a:r>
              <a:rPr lang="de-DE" dirty="0" smtClean="0"/>
              <a:t> Uno®)</a:t>
            </a:r>
            <a:endParaRPr lang="de-CH" dirty="0"/>
          </a:p>
        </p:txBody>
      </p:sp>
      <p:sp>
        <p:nvSpPr>
          <p:cNvPr id="5" name="Inhaltsplatzhalter 4"/>
          <p:cNvSpPr>
            <a:spLocks noGrp="1"/>
          </p:cNvSpPr>
          <p:nvPr>
            <p:ph sz="half" idx="2"/>
          </p:nvPr>
        </p:nvSpPr>
        <p:spPr>
          <a:xfrm>
            <a:off x="1295400" y="3054928"/>
            <a:ext cx="4718304" cy="3169228"/>
          </a:xfrm>
        </p:spPr>
        <p:txBody>
          <a:bodyPr>
            <a:normAutofit fontScale="40000" lnSpcReduction="20000"/>
          </a:bodyPr>
          <a:lstStyle/>
          <a:p>
            <a:r>
              <a:rPr lang="de-DE" dirty="0" smtClean="0"/>
              <a:t>Suchtpotential und Gefahr für </a:t>
            </a:r>
            <a:r>
              <a:rPr lang="de-DE" dirty="0" err="1" smtClean="0"/>
              <a:t>Atemdepr</a:t>
            </a:r>
            <a:r>
              <a:rPr lang="de-DE" dirty="0" smtClean="0"/>
              <a:t> gering</a:t>
            </a:r>
          </a:p>
          <a:p>
            <a:r>
              <a:rPr lang="de-DE" dirty="0" err="1" smtClean="0"/>
              <a:t>Anflutung</a:t>
            </a:r>
            <a:r>
              <a:rPr lang="de-DE" dirty="0" smtClean="0"/>
              <a:t> geringer mit Einmaldosierung (weniger NW)</a:t>
            </a:r>
          </a:p>
          <a:p>
            <a:r>
              <a:rPr lang="de-DE" dirty="0" smtClean="0"/>
              <a:t>Nausea wegen Serotonin (Mit Slow </a:t>
            </a:r>
            <a:r>
              <a:rPr lang="de-DE" dirty="0" err="1" smtClean="0"/>
              <a:t>release</a:t>
            </a:r>
            <a:r>
              <a:rPr lang="de-DE" dirty="0" smtClean="0"/>
              <a:t> leicht besser als unter 2x Dosierung/Tag)</a:t>
            </a:r>
          </a:p>
          <a:p>
            <a:r>
              <a:rPr lang="de-DE" dirty="0" smtClean="0"/>
              <a:t>Juckreiz selten (0,1-1%)</a:t>
            </a:r>
          </a:p>
          <a:p>
            <a:r>
              <a:rPr lang="de-DE" dirty="0" smtClean="0"/>
              <a:t>Wirkt zusätzlich ähnlich wie Antidepressiva über Serotonin- und NA WAH</a:t>
            </a:r>
          </a:p>
          <a:p>
            <a:r>
              <a:rPr lang="de-DE" dirty="0" smtClean="0"/>
              <a:t>Verbesserung </a:t>
            </a:r>
            <a:r>
              <a:rPr lang="de-DE" dirty="0"/>
              <a:t>des </a:t>
            </a:r>
            <a:r>
              <a:rPr lang="de-DE" dirty="0" smtClean="0"/>
              <a:t>Nachtschlafes</a:t>
            </a:r>
          </a:p>
          <a:p>
            <a:r>
              <a:rPr lang="de-DE" dirty="0" smtClean="0"/>
              <a:t>Genetische Polymorphismen, </a:t>
            </a:r>
            <a:r>
              <a:rPr lang="de-DE" dirty="0" err="1" smtClean="0"/>
              <a:t>poor</a:t>
            </a:r>
            <a:r>
              <a:rPr lang="de-DE" dirty="0" smtClean="0"/>
              <a:t> und ultrarapid </a:t>
            </a:r>
            <a:r>
              <a:rPr lang="de-DE" dirty="0" err="1" smtClean="0"/>
              <a:t>metabolizer</a:t>
            </a:r>
            <a:r>
              <a:rPr lang="de-DE" dirty="0" smtClean="0"/>
              <a:t> (CYP2D6)</a:t>
            </a:r>
          </a:p>
          <a:p>
            <a:r>
              <a:rPr lang="de-DE" dirty="0" err="1" smtClean="0"/>
              <a:t>Ceiling</a:t>
            </a:r>
            <a:endParaRPr lang="de-DE" dirty="0" smtClean="0"/>
          </a:p>
          <a:p>
            <a:r>
              <a:rPr lang="de-DE" dirty="0" smtClean="0"/>
              <a:t>Dosisanpassung nur bei schwerer Leber- oder Niereninsuffizienz</a:t>
            </a:r>
          </a:p>
          <a:p>
            <a:r>
              <a:rPr lang="de-DE" dirty="0" smtClean="0"/>
              <a:t>Quickkontrollen bei </a:t>
            </a:r>
            <a:r>
              <a:rPr lang="de-DE" dirty="0" err="1" smtClean="0"/>
              <a:t>Cumarinen</a:t>
            </a:r>
            <a:r>
              <a:rPr lang="de-DE" dirty="0" smtClean="0"/>
              <a:t> und Tramadol</a:t>
            </a:r>
          </a:p>
          <a:p>
            <a:r>
              <a:rPr lang="de-DE" dirty="0" err="1" smtClean="0"/>
              <a:t>Serotoninerges</a:t>
            </a:r>
            <a:r>
              <a:rPr lang="de-DE" smtClean="0"/>
              <a:t> Syndrom </a:t>
            </a:r>
            <a:r>
              <a:rPr lang="de-DE" dirty="0" smtClean="0"/>
              <a:t>möglich (</a:t>
            </a:r>
            <a:r>
              <a:rPr lang="de-CH" dirty="0"/>
              <a:t>Spontaner </a:t>
            </a:r>
            <a:r>
              <a:rPr lang="de-CH" dirty="0" err="1" smtClean="0"/>
              <a:t>Klonus</a:t>
            </a:r>
            <a:r>
              <a:rPr lang="de-CH" dirty="0" smtClean="0"/>
              <a:t>, Induzierbarer </a:t>
            </a:r>
            <a:r>
              <a:rPr lang="de-CH" dirty="0"/>
              <a:t>oder </a:t>
            </a:r>
            <a:r>
              <a:rPr lang="de-CH" dirty="0" err="1"/>
              <a:t>okulärer</a:t>
            </a:r>
            <a:r>
              <a:rPr lang="de-CH" dirty="0"/>
              <a:t> </a:t>
            </a:r>
            <a:r>
              <a:rPr lang="de-CH" dirty="0" err="1"/>
              <a:t>Klonus</a:t>
            </a:r>
            <a:r>
              <a:rPr lang="de-CH" dirty="0"/>
              <a:t> mit Agitation oder </a:t>
            </a:r>
            <a:r>
              <a:rPr lang="de-CH" dirty="0" smtClean="0"/>
              <a:t>Diaphorese, Tremor </a:t>
            </a:r>
            <a:r>
              <a:rPr lang="de-CH" dirty="0"/>
              <a:t>und </a:t>
            </a:r>
            <a:r>
              <a:rPr lang="de-CH" dirty="0" smtClean="0"/>
              <a:t>überm Reflexerregbarkeit, </a:t>
            </a:r>
            <a:r>
              <a:rPr lang="de-CH" dirty="0" err="1" smtClean="0"/>
              <a:t>Musk</a:t>
            </a:r>
            <a:r>
              <a:rPr lang="de-CH" dirty="0" smtClean="0"/>
              <a:t> </a:t>
            </a:r>
            <a:r>
              <a:rPr lang="de-CH" dirty="0"/>
              <a:t>Hypertonie und </a:t>
            </a:r>
            <a:r>
              <a:rPr lang="de-CH" dirty="0" err="1" smtClean="0"/>
              <a:t>Körpertemp</a:t>
            </a:r>
            <a:r>
              <a:rPr lang="de-CH" dirty="0" smtClean="0"/>
              <a:t> &gt; </a:t>
            </a:r>
            <a:r>
              <a:rPr lang="de-CH" dirty="0"/>
              <a:t>38 °C und induzierbarer oder </a:t>
            </a:r>
            <a:r>
              <a:rPr lang="de-CH" dirty="0" err="1"/>
              <a:t>okulärer</a:t>
            </a:r>
            <a:r>
              <a:rPr lang="de-CH" dirty="0"/>
              <a:t> </a:t>
            </a:r>
            <a:r>
              <a:rPr lang="de-CH" dirty="0" err="1" smtClean="0"/>
              <a:t>Klonus</a:t>
            </a:r>
            <a:r>
              <a:rPr lang="de-CH" dirty="0" smtClean="0"/>
              <a:t>)</a:t>
            </a:r>
            <a:endParaRPr lang="de-CH" dirty="0"/>
          </a:p>
          <a:p>
            <a:endParaRPr lang="de-CH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3"/>
          </p:nvPr>
        </p:nvSpPr>
        <p:spPr>
          <a:xfrm>
            <a:off x="6180670" y="2431473"/>
            <a:ext cx="4718304" cy="623454"/>
          </a:xfrm>
        </p:spPr>
        <p:txBody>
          <a:bodyPr/>
          <a:lstStyle/>
          <a:p>
            <a:r>
              <a:rPr lang="de-DE" dirty="0" smtClean="0"/>
              <a:t>Starke Opioide</a:t>
            </a:r>
            <a:endParaRPr lang="de-CH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4"/>
          </p:nvPr>
        </p:nvSpPr>
        <p:spPr>
          <a:xfrm>
            <a:off x="6180670" y="3054928"/>
            <a:ext cx="4718304" cy="3169228"/>
          </a:xfrm>
        </p:spPr>
        <p:txBody>
          <a:bodyPr>
            <a:normAutofit fontScale="77500" lnSpcReduction="20000"/>
          </a:bodyPr>
          <a:lstStyle/>
          <a:p>
            <a:r>
              <a:rPr lang="de-DE" dirty="0" err="1" smtClean="0"/>
              <a:t>Abh.potential</a:t>
            </a:r>
            <a:r>
              <a:rPr lang="de-DE" dirty="0" smtClean="0"/>
              <a:t> und Gefahr für </a:t>
            </a:r>
            <a:r>
              <a:rPr lang="de-DE" dirty="0" err="1" smtClean="0"/>
              <a:t>Atemdepr</a:t>
            </a:r>
            <a:r>
              <a:rPr lang="de-DE" dirty="0" smtClean="0"/>
              <a:t> grösser</a:t>
            </a:r>
          </a:p>
          <a:p>
            <a:r>
              <a:rPr lang="de-DE" dirty="0" smtClean="0"/>
              <a:t>Obstipation häufiger</a:t>
            </a:r>
          </a:p>
          <a:p>
            <a:r>
              <a:rPr lang="de-DE" dirty="0" smtClean="0"/>
              <a:t>Nausea wegen Aktivierung der </a:t>
            </a:r>
            <a:r>
              <a:rPr lang="de-DE" dirty="0" err="1" smtClean="0"/>
              <a:t>Chemorezeptor</a:t>
            </a:r>
            <a:r>
              <a:rPr lang="de-DE" dirty="0" smtClean="0"/>
              <a:t> </a:t>
            </a:r>
            <a:r>
              <a:rPr lang="de-DE" dirty="0" err="1" smtClean="0"/>
              <a:t>Triggerzone</a:t>
            </a:r>
            <a:endParaRPr lang="de-DE" dirty="0" smtClean="0"/>
          </a:p>
          <a:p>
            <a:r>
              <a:rPr lang="de-DE" dirty="0" smtClean="0"/>
              <a:t>Juckreiz viel häufiger (ca. 10%)</a:t>
            </a:r>
          </a:p>
          <a:p>
            <a:r>
              <a:rPr lang="de-DE" dirty="0" smtClean="0"/>
              <a:t>Auch bei starken Opioiden </a:t>
            </a:r>
            <a:r>
              <a:rPr lang="de-DE" dirty="0" err="1" smtClean="0"/>
              <a:t>poor</a:t>
            </a:r>
            <a:r>
              <a:rPr lang="de-DE" dirty="0" smtClean="0"/>
              <a:t> und ultrarapid </a:t>
            </a:r>
            <a:r>
              <a:rPr lang="de-DE" dirty="0" err="1" smtClean="0"/>
              <a:t>metabolizer</a:t>
            </a:r>
            <a:r>
              <a:rPr lang="de-DE" dirty="0" smtClean="0"/>
              <a:t> (z.B. </a:t>
            </a:r>
            <a:r>
              <a:rPr lang="de-DE" dirty="0" err="1" smtClean="0"/>
              <a:t>Oxycodon</a:t>
            </a:r>
            <a:r>
              <a:rPr lang="de-DE" dirty="0" smtClean="0"/>
              <a:t> ebenfalls Abbau über CYP2D6)</a:t>
            </a:r>
          </a:p>
          <a:p>
            <a:r>
              <a:rPr lang="de-DE" dirty="0" smtClean="0"/>
              <a:t>Keine </a:t>
            </a:r>
            <a:r>
              <a:rPr lang="de-DE" dirty="0" err="1" smtClean="0"/>
              <a:t>Ceiling</a:t>
            </a:r>
            <a:endParaRPr lang="de-CH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184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CoAnalgetika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bei neuropathischen Schmerzen</a:t>
            </a:r>
            <a:endParaRPr lang="de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Inhaltsplatzhalt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10456291"/>
              </p:ext>
            </p:extLst>
          </p:nvPr>
        </p:nvGraphicFramePr>
        <p:xfrm>
          <a:off x="1298573" y="2493816"/>
          <a:ext cx="95980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9012"/>
                <a:gridCol w="4799012"/>
              </a:tblGrid>
              <a:tr h="316923">
                <a:tc>
                  <a:txBody>
                    <a:bodyPr/>
                    <a:lstStyle/>
                    <a:p>
                      <a:r>
                        <a:rPr lang="de-DE" dirty="0" smtClean="0"/>
                        <a:t>Medikament</a:t>
                      </a:r>
                      <a:endParaRPr lang="de-CH" dirty="0"/>
                    </a:p>
                  </a:txBody>
                  <a:tcPr marL="44934" marR="44934"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NNT (50% Schmerzreduktion)</a:t>
                      </a:r>
                      <a:endParaRPr lang="de-CH" dirty="0"/>
                    </a:p>
                  </a:txBody>
                  <a:tcPr marL="44934" marR="44934"/>
                </a:tc>
              </a:tr>
              <a:tr h="316923">
                <a:tc>
                  <a:txBody>
                    <a:bodyPr/>
                    <a:lstStyle/>
                    <a:p>
                      <a:r>
                        <a:rPr lang="de-DE" dirty="0" smtClean="0"/>
                        <a:t>TCA</a:t>
                      </a:r>
                      <a:endParaRPr lang="de-CH" dirty="0"/>
                    </a:p>
                  </a:txBody>
                  <a:tcPr marL="44934" marR="44934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/>
                        <a:t>3,6       (3,0-4,4)</a:t>
                      </a:r>
                      <a:endParaRPr lang="de-CH" dirty="0"/>
                    </a:p>
                  </a:txBody>
                  <a:tcPr marL="44934" marR="44934"/>
                </a:tc>
              </a:tr>
              <a:tr h="316923">
                <a:tc>
                  <a:txBody>
                    <a:bodyPr/>
                    <a:lstStyle/>
                    <a:p>
                      <a:r>
                        <a:rPr lang="de-DE" dirty="0" smtClean="0"/>
                        <a:t>SNRI</a:t>
                      </a:r>
                      <a:endParaRPr lang="de-CH" dirty="0"/>
                    </a:p>
                  </a:txBody>
                  <a:tcPr marL="44934" marR="44934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/>
                        <a:t>6,4       (5,2-8,4)</a:t>
                      </a:r>
                      <a:endParaRPr lang="de-CH" dirty="0"/>
                    </a:p>
                  </a:txBody>
                  <a:tcPr marL="44934" marR="44934"/>
                </a:tc>
              </a:tr>
              <a:tr h="316923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Pregabalin</a:t>
                      </a:r>
                      <a:r>
                        <a:rPr lang="de-DE" dirty="0" smtClean="0"/>
                        <a:t> und </a:t>
                      </a:r>
                      <a:r>
                        <a:rPr lang="de-DE" dirty="0" err="1" smtClean="0"/>
                        <a:t>Gabapentin</a:t>
                      </a:r>
                      <a:endParaRPr lang="de-CH" dirty="0"/>
                    </a:p>
                  </a:txBody>
                  <a:tcPr marL="44934" marR="44934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/>
                        <a:t>7,5       (6-9)</a:t>
                      </a:r>
                      <a:endParaRPr lang="de-CH" dirty="0"/>
                    </a:p>
                  </a:txBody>
                  <a:tcPr marL="44934" marR="44934"/>
                </a:tc>
              </a:tr>
              <a:tr h="316923">
                <a:tc>
                  <a:txBody>
                    <a:bodyPr/>
                    <a:lstStyle/>
                    <a:p>
                      <a:r>
                        <a:rPr lang="de-DE" dirty="0" smtClean="0"/>
                        <a:t>Starke Opioide</a:t>
                      </a:r>
                      <a:endParaRPr lang="de-CH" dirty="0"/>
                    </a:p>
                  </a:txBody>
                  <a:tcPr marL="44934" marR="44934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/>
                        <a:t>4,3       (3,4-5,8)</a:t>
                      </a:r>
                      <a:endParaRPr lang="de-CH" dirty="0"/>
                    </a:p>
                  </a:txBody>
                  <a:tcPr marL="44934" marR="44934"/>
                </a:tc>
              </a:tr>
              <a:tr h="316923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Capsaicinpflaster</a:t>
                      </a:r>
                      <a:endParaRPr lang="de-CH" dirty="0"/>
                    </a:p>
                  </a:txBody>
                  <a:tcPr marL="44934" marR="44934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mtClean="0"/>
                        <a:t>11        (</a:t>
                      </a:r>
                      <a:r>
                        <a:rPr lang="de-DE" dirty="0" smtClean="0"/>
                        <a:t>7,4-19)</a:t>
                      </a:r>
                      <a:endParaRPr lang="de-CH" dirty="0"/>
                    </a:p>
                  </a:txBody>
                  <a:tcPr marL="44934" marR="44934"/>
                </a:tc>
              </a:tr>
            </a:tbl>
          </a:graphicData>
        </a:graphic>
      </p:graphicFrame>
      <p:sp>
        <p:nvSpPr>
          <p:cNvPr id="11" name="Inhaltsplatzhalter 10"/>
          <p:cNvSpPr>
            <a:spLocks noGrp="1"/>
          </p:cNvSpPr>
          <p:nvPr>
            <p:ph sz="half" idx="2"/>
          </p:nvPr>
        </p:nvSpPr>
        <p:spPr>
          <a:xfrm>
            <a:off x="1295402" y="4738255"/>
            <a:ext cx="9604246" cy="1132193"/>
          </a:xfrm>
        </p:spPr>
        <p:txBody>
          <a:bodyPr>
            <a:normAutofit fontScale="62500" lnSpcReduction="20000"/>
          </a:bodyPr>
          <a:lstStyle/>
          <a:p>
            <a:r>
              <a:rPr lang="de-DE" dirty="0" smtClean="0"/>
              <a:t>Das Ansprechen </a:t>
            </a:r>
            <a:r>
              <a:rPr lang="de-DE" dirty="0" err="1" smtClean="0"/>
              <a:t>neuropath</a:t>
            </a:r>
            <a:r>
              <a:rPr lang="de-DE" dirty="0" smtClean="0"/>
              <a:t>. </a:t>
            </a:r>
            <a:r>
              <a:rPr lang="de-DE" dirty="0" err="1" smtClean="0"/>
              <a:t>Szen</a:t>
            </a:r>
            <a:r>
              <a:rPr lang="de-DE" dirty="0" smtClean="0"/>
              <a:t> auf die einzelnen </a:t>
            </a:r>
            <a:r>
              <a:rPr lang="de-DE" dirty="0" err="1" smtClean="0"/>
              <a:t>Medi</a:t>
            </a:r>
            <a:r>
              <a:rPr lang="de-DE" dirty="0" smtClean="0"/>
              <a:t> ist insgesamt eher moderat und in publizierten Studien eher überschätzt</a:t>
            </a:r>
          </a:p>
          <a:p>
            <a:r>
              <a:rPr lang="de-DE" dirty="0" smtClean="0"/>
              <a:t>Für die Mehrzahl der Pat ist die Wirkung eines Medikamentes ungenügend </a:t>
            </a:r>
          </a:p>
          <a:p>
            <a:r>
              <a:rPr lang="de-DE" dirty="0" smtClean="0"/>
              <a:t>Mehr als die Hälfte der Pat benötig eine Kombinationstherapie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2681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2" y="1215736"/>
            <a:ext cx="9601196" cy="1070263"/>
          </a:xfrm>
        </p:spPr>
        <p:txBody>
          <a:bodyPr>
            <a:normAutofit fontScale="90000"/>
          </a:bodyPr>
          <a:lstStyle/>
          <a:p>
            <a:r>
              <a:rPr lang="de-CH" sz="7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Vielen Dank</a:t>
            </a:r>
            <a:r>
              <a:rPr lang="de-CH" dirty="0"/>
              <a:t/>
            </a:r>
            <a:br>
              <a:rPr lang="de-CH" dirty="0"/>
            </a:b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e-CH" sz="4000" dirty="0" smtClean="0"/>
              <a:t>Haben Sie noch Fragen?</a:t>
            </a:r>
            <a:endParaRPr lang="de-CH" sz="40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6964" y="3633353"/>
            <a:ext cx="2594263" cy="259426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771" y="3730335"/>
            <a:ext cx="2497281" cy="2497281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80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Konservativ </a:t>
            </a:r>
            <a:r>
              <a:rPr lang="de-CH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r>
              <a:rPr lang="de-CH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operativ</a:t>
            </a:r>
            <a:endParaRPr lang="de-CH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sz="2200" dirty="0" smtClean="0"/>
              <a:t>Konservativ: 			solange keine </a:t>
            </a:r>
            <a:r>
              <a:rPr lang="de-CH" sz="2200" dirty="0" err="1" smtClean="0"/>
              <a:t>cauda</a:t>
            </a:r>
            <a:r>
              <a:rPr lang="de-CH" sz="2200" dirty="0" smtClean="0"/>
              <a:t> </a:t>
            </a:r>
            <a:r>
              <a:rPr lang="de-CH" sz="2200" dirty="0" err="1" smtClean="0"/>
              <a:t>equina</a:t>
            </a:r>
            <a:r>
              <a:rPr lang="de-CH" sz="2200" dirty="0" smtClean="0"/>
              <a:t> Symptomatik oder </a:t>
            </a:r>
            <a:r>
              <a:rPr lang="de-CH" sz="2200" dirty="0" err="1" smtClean="0"/>
              <a:t>progr</a:t>
            </a:r>
            <a:r>
              <a:rPr lang="de-CH" sz="2200" dirty="0" smtClean="0"/>
              <a:t>. </a:t>
            </a:r>
            <a:r>
              <a:rPr lang="de-CH" sz="2200" dirty="0" err="1" smtClean="0"/>
              <a:t>neurol</a:t>
            </a:r>
            <a:r>
              <a:rPr lang="de-CH" sz="2200" dirty="0" smtClean="0"/>
              <a:t>. 						Ausfälle vorliegen</a:t>
            </a:r>
          </a:p>
          <a:p>
            <a:r>
              <a:rPr lang="de-CH" sz="2200" dirty="0" smtClean="0"/>
              <a:t>Operativ:				</a:t>
            </a:r>
            <a:r>
              <a:rPr lang="de-CH" sz="2200" dirty="0" err="1" smtClean="0"/>
              <a:t>Cauda</a:t>
            </a:r>
            <a:r>
              <a:rPr lang="de-CH" sz="2200" dirty="0" smtClean="0"/>
              <a:t> </a:t>
            </a:r>
            <a:r>
              <a:rPr lang="de-CH" sz="2200" dirty="0" err="1" smtClean="0"/>
              <a:t>equina</a:t>
            </a:r>
            <a:r>
              <a:rPr lang="de-CH" sz="2200" dirty="0" smtClean="0"/>
              <a:t> Symptomatik</a:t>
            </a:r>
          </a:p>
          <a:p>
            <a:pPr marL="2286000" lvl="5" indent="0">
              <a:buNone/>
            </a:pPr>
            <a:r>
              <a:rPr lang="de-CH" sz="2200" dirty="0" smtClean="0"/>
              <a:t>	</a:t>
            </a:r>
            <a:r>
              <a:rPr lang="de-CH" sz="2200" dirty="0" err="1" smtClean="0"/>
              <a:t>Progr</a:t>
            </a:r>
            <a:r>
              <a:rPr lang="de-CH" sz="2200" dirty="0" smtClean="0"/>
              <a:t>. </a:t>
            </a:r>
            <a:r>
              <a:rPr lang="de-CH" sz="2200" dirty="0" err="1" smtClean="0"/>
              <a:t>Neurol</a:t>
            </a:r>
            <a:r>
              <a:rPr lang="de-CH" sz="2200" dirty="0" smtClean="0"/>
              <a:t>. Ausfälle</a:t>
            </a:r>
          </a:p>
          <a:p>
            <a:pPr marL="2286000" lvl="5" indent="0">
              <a:buNone/>
            </a:pPr>
            <a:r>
              <a:rPr lang="de-CH" sz="2200" dirty="0" smtClean="0"/>
              <a:t>	</a:t>
            </a:r>
            <a:r>
              <a:rPr lang="de-CH" sz="2200" dirty="0" err="1" smtClean="0"/>
              <a:t>Unertr</a:t>
            </a:r>
            <a:r>
              <a:rPr lang="de-CH" sz="2200" dirty="0" smtClean="0"/>
              <a:t> </a:t>
            </a:r>
            <a:r>
              <a:rPr lang="de-CH" sz="2200" dirty="0" err="1" smtClean="0"/>
              <a:t>Szen</a:t>
            </a:r>
            <a:r>
              <a:rPr lang="de-CH" sz="2200" dirty="0" smtClean="0"/>
              <a:t> trotz Ausschöpfen aller </a:t>
            </a:r>
            <a:r>
              <a:rPr lang="de-CH" sz="2200" dirty="0" err="1" smtClean="0"/>
              <a:t>kons</a:t>
            </a:r>
            <a:r>
              <a:rPr lang="de-CH" sz="2200" dirty="0" smtClean="0"/>
              <a:t>. </a:t>
            </a:r>
            <a:r>
              <a:rPr lang="de-CH" sz="2200" dirty="0" err="1" smtClean="0"/>
              <a:t>Beh.Möglichkeiten</a:t>
            </a:r>
            <a:endParaRPr lang="de-CH" sz="2200" dirty="0" smtClean="0"/>
          </a:p>
          <a:p>
            <a:pPr marL="57150" indent="0">
              <a:buNone/>
            </a:pPr>
            <a:r>
              <a:rPr lang="de-CH" sz="1900" dirty="0" smtClean="0"/>
              <a:t>Erfolgsaussichten nach 1. OP ca. 90%</a:t>
            </a:r>
          </a:p>
          <a:p>
            <a:pPr marL="57150" indent="0">
              <a:buNone/>
            </a:pPr>
            <a:r>
              <a:rPr lang="de-CH" sz="1900" dirty="0" smtClean="0"/>
              <a:t>Erfolgsaussichten nach 2. OP </a:t>
            </a:r>
            <a:r>
              <a:rPr lang="de-CH" sz="1900" dirty="0" err="1" smtClean="0"/>
              <a:t>wg</a:t>
            </a:r>
            <a:r>
              <a:rPr lang="de-CH" sz="1900" dirty="0" smtClean="0"/>
              <a:t> Rezidiv 60-82%  (bei 2. OP </a:t>
            </a:r>
            <a:r>
              <a:rPr lang="de-CH" sz="1900" dirty="0" err="1" smtClean="0"/>
              <a:t>wg</a:t>
            </a:r>
            <a:r>
              <a:rPr lang="de-CH" sz="1900" dirty="0" smtClean="0"/>
              <a:t> Vernarbung 17-38%!)</a:t>
            </a:r>
            <a:endParaRPr lang="de-CH" sz="19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486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CH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Studienlage</a:t>
            </a:r>
            <a:endParaRPr lang="de-CH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0029" y="2845855"/>
            <a:ext cx="4791941" cy="3177265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21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 (5 Studien) operativ </a:t>
            </a:r>
            <a:r>
              <a:rPr lang="de-CH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konservativ</a:t>
            </a:r>
            <a:b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CH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 davon vergleicht Steroidinfiltration </a:t>
            </a:r>
            <a:r>
              <a:rPr lang="de-CH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r>
              <a:rPr lang="de-CH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Operation)</a:t>
            </a:r>
            <a:endParaRPr lang="de-CH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05792" y="2577714"/>
            <a:ext cx="9601196" cy="3318936"/>
          </a:xfrm>
        </p:spPr>
        <p:txBody>
          <a:bodyPr>
            <a:normAutofit lnSpcReduction="10000"/>
          </a:bodyPr>
          <a:lstStyle/>
          <a:p>
            <a:r>
              <a:rPr lang="de-CH" dirty="0"/>
              <a:t>In </a:t>
            </a:r>
            <a:r>
              <a:rPr lang="de-CH" dirty="0" err="1"/>
              <a:t>general</a:t>
            </a:r>
            <a:r>
              <a:rPr lang="de-CH" dirty="0"/>
              <a:t>, </a:t>
            </a:r>
            <a:r>
              <a:rPr lang="de-CH" dirty="0" err="1"/>
              <a:t>there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evidence</a:t>
            </a:r>
            <a:r>
              <a:rPr lang="de-CH" dirty="0"/>
              <a:t> </a:t>
            </a:r>
            <a:r>
              <a:rPr lang="de-CH" dirty="0" err="1"/>
              <a:t>that</a:t>
            </a:r>
            <a:r>
              <a:rPr lang="de-CH" dirty="0"/>
              <a:t> </a:t>
            </a:r>
            <a:r>
              <a:rPr lang="de-CH" dirty="0" err="1"/>
              <a:t>early</a:t>
            </a:r>
            <a:r>
              <a:rPr lang="de-CH" dirty="0"/>
              <a:t> </a:t>
            </a:r>
            <a:r>
              <a:rPr lang="de-CH" dirty="0" err="1"/>
              <a:t>surgery</a:t>
            </a:r>
            <a:r>
              <a:rPr lang="de-CH" dirty="0"/>
              <a:t> in </a:t>
            </a:r>
            <a:r>
              <a:rPr lang="de-CH" dirty="0" err="1"/>
              <a:t>patients</a:t>
            </a:r>
            <a:r>
              <a:rPr lang="de-CH" dirty="0"/>
              <a:t> </a:t>
            </a:r>
            <a:r>
              <a:rPr lang="de-CH" dirty="0" err="1"/>
              <a:t>with</a:t>
            </a:r>
            <a:r>
              <a:rPr lang="de-CH" dirty="0"/>
              <a:t> </a:t>
            </a:r>
            <a:r>
              <a:rPr lang="de-CH" dirty="0" err="1"/>
              <a:t>sciatica</a:t>
            </a:r>
            <a:r>
              <a:rPr lang="de-CH" dirty="0"/>
              <a:t> </a:t>
            </a:r>
            <a:r>
              <a:rPr lang="de-CH" dirty="0" err="1"/>
              <a:t>provides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a </a:t>
            </a:r>
            <a:r>
              <a:rPr lang="de-CH" b="1" dirty="0" err="1"/>
              <a:t>better</a:t>
            </a:r>
            <a:r>
              <a:rPr lang="de-CH" b="1" dirty="0"/>
              <a:t> </a:t>
            </a:r>
            <a:r>
              <a:rPr lang="de-CH" b="1" dirty="0" err="1"/>
              <a:t>short</a:t>
            </a:r>
            <a:r>
              <a:rPr lang="de-CH" b="1" dirty="0"/>
              <a:t>-term </a:t>
            </a:r>
            <a:r>
              <a:rPr lang="de-CH" b="1" dirty="0" err="1"/>
              <a:t>relief</a:t>
            </a:r>
            <a:r>
              <a:rPr lang="de-CH" b="1" dirty="0"/>
              <a:t> </a:t>
            </a:r>
            <a:r>
              <a:rPr lang="de-CH" b="1" dirty="0" err="1"/>
              <a:t>of</a:t>
            </a:r>
            <a:r>
              <a:rPr lang="de-CH" b="1" dirty="0"/>
              <a:t> leg </a:t>
            </a:r>
            <a:r>
              <a:rPr lang="de-CH" b="1" dirty="0" err="1"/>
              <a:t>pain</a:t>
            </a:r>
            <a:r>
              <a:rPr lang="de-CH" b="1" dirty="0"/>
              <a:t> </a:t>
            </a:r>
            <a:r>
              <a:rPr lang="de-CH" dirty="0" err="1"/>
              <a:t>as</a:t>
            </a:r>
            <a:r>
              <a:rPr lang="de-CH" dirty="0"/>
              <a:t> </a:t>
            </a:r>
            <a:r>
              <a:rPr lang="de-CH" dirty="0" err="1"/>
              <a:t>compared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prolonged</a:t>
            </a:r>
            <a:r>
              <a:rPr lang="de-CH" dirty="0"/>
              <a:t> </a:t>
            </a:r>
            <a:r>
              <a:rPr lang="de-CH" dirty="0" err="1"/>
              <a:t>conservative</a:t>
            </a:r>
            <a:r>
              <a:rPr lang="de-CH" dirty="0"/>
              <a:t> care, but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evidence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low</a:t>
            </a:r>
            <a:r>
              <a:rPr lang="de-CH" dirty="0"/>
              <a:t> </a:t>
            </a:r>
            <a:r>
              <a:rPr lang="de-CH" dirty="0" err="1"/>
              <a:t>quality</a:t>
            </a:r>
            <a:r>
              <a:rPr lang="de-CH" dirty="0"/>
              <a:t> </a:t>
            </a:r>
            <a:r>
              <a:rPr lang="de-CH" dirty="0" err="1"/>
              <a:t>because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fact</a:t>
            </a:r>
            <a:r>
              <a:rPr lang="de-CH" dirty="0"/>
              <a:t> </a:t>
            </a:r>
            <a:r>
              <a:rPr lang="de-CH" dirty="0" err="1"/>
              <a:t>that</a:t>
            </a:r>
            <a:r>
              <a:rPr lang="de-CH" dirty="0"/>
              <a:t> </a:t>
            </a:r>
            <a:r>
              <a:rPr lang="de-CH" dirty="0" err="1"/>
              <a:t>only</a:t>
            </a:r>
            <a:r>
              <a:rPr lang="de-CH" dirty="0"/>
              <a:t> </a:t>
            </a:r>
            <a:r>
              <a:rPr lang="de-CH" dirty="0" err="1"/>
              <a:t>one</a:t>
            </a:r>
            <a:r>
              <a:rPr lang="de-CH" dirty="0"/>
              <a:t> </a:t>
            </a:r>
            <a:r>
              <a:rPr lang="de-CH" dirty="0" err="1"/>
              <a:t>trial</a:t>
            </a:r>
            <a:r>
              <a:rPr lang="de-CH" dirty="0"/>
              <a:t> </a:t>
            </a:r>
            <a:r>
              <a:rPr lang="de-CH" dirty="0" err="1"/>
              <a:t>investigated</a:t>
            </a:r>
            <a:r>
              <a:rPr lang="de-CH" dirty="0"/>
              <a:t> </a:t>
            </a:r>
            <a:r>
              <a:rPr lang="de-CH" dirty="0" err="1"/>
              <a:t>this</a:t>
            </a:r>
            <a:r>
              <a:rPr lang="de-CH" dirty="0"/>
              <a:t> </a:t>
            </a:r>
            <a:r>
              <a:rPr lang="de-CH" dirty="0" err="1"/>
              <a:t>properly</a:t>
            </a:r>
            <a:r>
              <a:rPr lang="de-CH" dirty="0"/>
              <a:t>. </a:t>
            </a:r>
            <a:r>
              <a:rPr lang="de-CH" dirty="0" err="1"/>
              <a:t>No</a:t>
            </a:r>
            <a:r>
              <a:rPr lang="de-CH" dirty="0"/>
              <a:t> </a:t>
            </a:r>
            <a:r>
              <a:rPr lang="de-CH" dirty="0" err="1"/>
              <a:t>significant</a:t>
            </a:r>
            <a:r>
              <a:rPr lang="de-CH" dirty="0"/>
              <a:t> </a:t>
            </a:r>
            <a:r>
              <a:rPr lang="de-CH" dirty="0" err="1"/>
              <a:t>differences</a:t>
            </a:r>
            <a:r>
              <a:rPr lang="de-CH" dirty="0"/>
              <a:t> </a:t>
            </a:r>
            <a:r>
              <a:rPr lang="de-CH" dirty="0" err="1"/>
              <a:t>were</a:t>
            </a:r>
            <a:r>
              <a:rPr lang="de-CH" dirty="0"/>
              <a:t> </a:t>
            </a:r>
            <a:r>
              <a:rPr lang="de-CH" dirty="0" err="1"/>
              <a:t>found</a:t>
            </a:r>
            <a:r>
              <a:rPr lang="de-CH" dirty="0"/>
              <a:t> </a:t>
            </a:r>
            <a:r>
              <a:rPr lang="de-CH" dirty="0" err="1"/>
              <a:t>between</a:t>
            </a:r>
            <a:r>
              <a:rPr lang="de-CH" dirty="0"/>
              <a:t> </a:t>
            </a:r>
            <a:r>
              <a:rPr lang="de-CH" dirty="0" err="1"/>
              <a:t>surgery</a:t>
            </a:r>
            <a:r>
              <a:rPr lang="de-CH" dirty="0"/>
              <a:t> </a:t>
            </a:r>
            <a:r>
              <a:rPr lang="de-CH" dirty="0" err="1"/>
              <a:t>and</a:t>
            </a:r>
            <a:r>
              <a:rPr lang="de-CH" dirty="0"/>
              <a:t> </a:t>
            </a:r>
            <a:r>
              <a:rPr lang="de-CH" dirty="0" err="1"/>
              <a:t>usual</a:t>
            </a:r>
            <a:r>
              <a:rPr lang="de-CH" dirty="0"/>
              <a:t> </a:t>
            </a:r>
            <a:r>
              <a:rPr lang="de-CH" dirty="0" err="1"/>
              <a:t>conservative</a:t>
            </a:r>
            <a:r>
              <a:rPr lang="de-CH" dirty="0"/>
              <a:t> care in </a:t>
            </a:r>
            <a:r>
              <a:rPr lang="de-CH" dirty="0" err="1"/>
              <a:t>any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clinical</a:t>
            </a:r>
            <a:r>
              <a:rPr lang="de-CH" dirty="0"/>
              <a:t> </a:t>
            </a:r>
            <a:r>
              <a:rPr lang="de-CH" dirty="0" err="1"/>
              <a:t>outcomes</a:t>
            </a:r>
            <a:r>
              <a:rPr lang="de-CH" dirty="0"/>
              <a:t> after 1 </a:t>
            </a:r>
            <a:r>
              <a:rPr lang="de-CH" dirty="0" err="1"/>
              <a:t>and</a:t>
            </a:r>
            <a:r>
              <a:rPr lang="de-CH" dirty="0"/>
              <a:t> 2 </a:t>
            </a:r>
            <a:r>
              <a:rPr lang="de-CH" dirty="0" err="1"/>
              <a:t>years</a:t>
            </a:r>
            <a:r>
              <a:rPr lang="de-CH" dirty="0"/>
              <a:t>, but </a:t>
            </a:r>
            <a:r>
              <a:rPr lang="de-CH" b="1" dirty="0" err="1"/>
              <a:t>the</a:t>
            </a:r>
            <a:r>
              <a:rPr lang="de-CH" b="1" dirty="0"/>
              <a:t> </a:t>
            </a:r>
            <a:r>
              <a:rPr lang="de-CH" b="1" dirty="0" err="1"/>
              <a:t>evidence</a:t>
            </a:r>
            <a:r>
              <a:rPr lang="de-CH" b="1" dirty="0"/>
              <a:t> </a:t>
            </a:r>
            <a:r>
              <a:rPr lang="de-CH" b="1" dirty="0" err="1"/>
              <a:t>is</a:t>
            </a:r>
            <a:r>
              <a:rPr lang="de-CH" b="1" dirty="0"/>
              <a:t> </a:t>
            </a:r>
            <a:r>
              <a:rPr lang="de-CH" b="1" dirty="0" err="1"/>
              <a:t>of</a:t>
            </a:r>
            <a:r>
              <a:rPr lang="de-CH" b="1" dirty="0"/>
              <a:t> </a:t>
            </a:r>
            <a:r>
              <a:rPr lang="de-CH" b="1" dirty="0" err="1"/>
              <a:t>very</a:t>
            </a:r>
            <a:r>
              <a:rPr lang="de-CH" b="1" dirty="0"/>
              <a:t> </a:t>
            </a:r>
            <a:r>
              <a:rPr lang="de-CH" b="1" dirty="0" err="1"/>
              <a:t>low</a:t>
            </a:r>
            <a:r>
              <a:rPr lang="de-CH" b="1" dirty="0"/>
              <a:t> </a:t>
            </a:r>
            <a:r>
              <a:rPr lang="de-CH" b="1" dirty="0" err="1"/>
              <a:t>quality</a:t>
            </a:r>
            <a:r>
              <a:rPr lang="de-CH" dirty="0"/>
              <a:t>. </a:t>
            </a:r>
            <a:r>
              <a:rPr lang="de-CH" dirty="0">
                <a:solidFill>
                  <a:srgbClr val="FF0000"/>
                </a:solidFill>
              </a:rPr>
              <a:t>The </a:t>
            </a:r>
            <a:r>
              <a:rPr lang="de-CH" dirty="0" err="1">
                <a:solidFill>
                  <a:srgbClr val="FF0000"/>
                </a:solidFill>
              </a:rPr>
              <a:t>scarcity</a:t>
            </a:r>
            <a:r>
              <a:rPr lang="de-CH" dirty="0">
                <a:solidFill>
                  <a:srgbClr val="FF0000"/>
                </a:solidFill>
              </a:rPr>
              <a:t> </a:t>
            </a:r>
            <a:r>
              <a:rPr lang="de-CH" dirty="0" err="1">
                <a:solidFill>
                  <a:srgbClr val="FF0000"/>
                </a:solidFill>
              </a:rPr>
              <a:t>of</a:t>
            </a:r>
            <a:r>
              <a:rPr lang="de-CH" dirty="0">
                <a:solidFill>
                  <a:srgbClr val="FF0000"/>
                </a:solidFill>
              </a:rPr>
              <a:t> </a:t>
            </a:r>
            <a:r>
              <a:rPr lang="de-CH" dirty="0" err="1">
                <a:solidFill>
                  <a:srgbClr val="FF0000"/>
                </a:solidFill>
              </a:rPr>
              <a:t>studies</a:t>
            </a:r>
            <a:r>
              <a:rPr lang="de-CH" dirty="0">
                <a:solidFill>
                  <a:srgbClr val="FF0000"/>
                </a:solidFill>
              </a:rPr>
              <a:t> </a:t>
            </a:r>
            <a:r>
              <a:rPr lang="de-CH" dirty="0" err="1">
                <a:solidFill>
                  <a:srgbClr val="FF0000"/>
                </a:solidFill>
              </a:rPr>
              <a:t>as</a:t>
            </a:r>
            <a:r>
              <a:rPr lang="de-CH" dirty="0">
                <a:solidFill>
                  <a:srgbClr val="FF0000"/>
                </a:solidFill>
              </a:rPr>
              <a:t> </a:t>
            </a:r>
            <a:r>
              <a:rPr lang="de-CH" dirty="0" err="1">
                <a:solidFill>
                  <a:srgbClr val="FF0000"/>
                </a:solidFill>
              </a:rPr>
              <a:t>well</a:t>
            </a:r>
            <a:r>
              <a:rPr lang="de-CH" dirty="0">
                <a:solidFill>
                  <a:srgbClr val="FF0000"/>
                </a:solidFill>
              </a:rPr>
              <a:t> </a:t>
            </a:r>
            <a:r>
              <a:rPr lang="de-CH" dirty="0" err="1">
                <a:solidFill>
                  <a:srgbClr val="FF0000"/>
                </a:solidFill>
              </a:rPr>
              <a:t>as</a:t>
            </a:r>
            <a:r>
              <a:rPr lang="de-CH" dirty="0">
                <a:solidFill>
                  <a:srgbClr val="FF0000"/>
                </a:solidFill>
              </a:rPr>
              <a:t> </a:t>
            </a:r>
            <a:r>
              <a:rPr lang="de-CH" dirty="0" err="1">
                <a:solidFill>
                  <a:srgbClr val="FF0000"/>
                </a:solidFill>
              </a:rPr>
              <a:t>the</a:t>
            </a:r>
            <a:r>
              <a:rPr lang="de-CH" dirty="0">
                <a:solidFill>
                  <a:srgbClr val="FF0000"/>
                </a:solidFill>
              </a:rPr>
              <a:t> limited </a:t>
            </a:r>
            <a:r>
              <a:rPr lang="de-CH" dirty="0" err="1">
                <a:solidFill>
                  <a:srgbClr val="FF0000"/>
                </a:solidFill>
              </a:rPr>
              <a:t>quality</a:t>
            </a:r>
            <a:r>
              <a:rPr lang="de-CH" dirty="0">
                <a:solidFill>
                  <a:srgbClr val="FF0000"/>
                </a:solidFill>
              </a:rPr>
              <a:t> </a:t>
            </a:r>
            <a:r>
              <a:rPr lang="de-CH" dirty="0" err="1">
                <a:solidFill>
                  <a:srgbClr val="FF0000"/>
                </a:solidFill>
              </a:rPr>
              <a:t>of</a:t>
            </a:r>
            <a:r>
              <a:rPr lang="de-CH" dirty="0">
                <a:solidFill>
                  <a:srgbClr val="FF0000"/>
                </a:solidFill>
              </a:rPr>
              <a:t> </a:t>
            </a:r>
            <a:r>
              <a:rPr lang="de-CH" dirty="0" err="1">
                <a:solidFill>
                  <a:srgbClr val="FF0000"/>
                </a:solidFill>
              </a:rPr>
              <a:t>the</a:t>
            </a:r>
            <a:r>
              <a:rPr lang="de-CH" dirty="0">
                <a:solidFill>
                  <a:srgbClr val="FF0000"/>
                </a:solidFill>
              </a:rPr>
              <a:t> </a:t>
            </a:r>
            <a:r>
              <a:rPr lang="de-CH" dirty="0" err="1">
                <a:solidFill>
                  <a:srgbClr val="FF0000"/>
                </a:solidFill>
              </a:rPr>
              <a:t>studies</a:t>
            </a:r>
            <a:r>
              <a:rPr lang="de-CH" dirty="0">
                <a:solidFill>
                  <a:srgbClr val="FF0000"/>
                </a:solidFill>
              </a:rPr>
              <a:t> </a:t>
            </a:r>
            <a:r>
              <a:rPr lang="de-CH" dirty="0" err="1">
                <a:solidFill>
                  <a:srgbClr val="FF0000"/>
                </a:solidFill>
              </a:rPr>
              <a:t>does</a:t>
            </a:r>
            <a:r>
              <a:rPr lang="de-CH" dirty="0">
                <a:solidFill>
                  <a:srgbClr val="FF0000"/>
                </a:solidFill>
              </a:rPr>
              <a:t> not </a:t>
            </a:r>
            <a:r>
              <a:rPr lang="de-CH" dirty="0" err="1">
                <a:solidFill>
                  <a:srgbClr val="FF0000"/>
                </a:solidFill>
              </a:rPr>
              <a:t>support</a:t>
            </a:r>
            <a:r>
              <a:rPr lang="de-CH" dirty="0">
                <a:solidFill>
                  <a:srgbClr val="FF0000"/>
                </a:solidFill>
              </a:rPr>
              <a:t> </a:t>
            </a:r>
            <a:r>
              <a:rPr lang="de-CH" dirty="0" err="1">
                <a:solidFill>
                  <a:srgbClr val="FF0000"/>
                </a:solidFill>
              </a:rPr>
              <a:t>the</a:t>
            </a:r>
            <a:r>
              <a:rPr lang="de-CH" dirty="0">
                <a:solidFill>
                  <a:srgbClr val="FF0000"/>
                </a:solidFill>
              </a:rPr>
              <a:t> </a:t>
            </a:r>
            <a:r>
              <a:rPr lang="de-CH" dirty="0" err="1">
                <a:solidFill>
                  <a:srgbClr val="FF0000"/>
                </a:solidFill>
              </a:rPr>
              <a:t>choice</a:t>
            </a:r>
            <a:r>
              <a:rPr lang="de-CH" dirty="0">
                <a:solidFill>
                  <a:srgbClr val="FF0000"/>
                </a:solidFill>
              </a:rPr>
              <a:t> </a:t>
            </a:r>
            <a:r>
              <a:rPr lang="de-CH" dirty="0" err="1">
                <a:solidFill>
                  <a:srgbClr val="FF0000"/>
                </a:solidFill>
              </a:rPr>
              <a:t>for</a:t>
            </a:r>
            <a:r>
              <a:rPr lang="de-CH" dirty="0">
                <a:solidFill>
                  <a:srgbClr val="FF0000"/>
                </a:solidFill>
              </a:rPr>
              <a:t> </a:t>
            </a:r>
            <a:r>
              <a:rPr lang="de-CH" dirty="0" err="1">
                <a:solidFill>
                  <a:srgbClr val="FF0000"/>
                </a:solidFill>
              </a:rPr>
              <a:t>any</a:t>
            </a:r>
            <a:r>
              <a:rPr lang="de-CH" dirty="0">
                <a:solidFill>
                  <a:srgbClr val="FF0000"/>
                </a:solidFill>
              </a:rPr>
              <a:t> </a:t>
            </a:r>
            <a:r>
              <a:rPr lang="de-CH" dirty="0" err="1">
                <a:solidFill>
                  <a:srgbClr val="FF0000"/>
                </a:solidFill>
              </a:rPr>
              <a:t>timing</a:t>
            </a:r>
            <a:r>
              <a:rPr lang="de-CH" dirty="0">
                <a:solidFill>
                  <a:srgbClr val="FF0000"/>
                </a:solidFill>
              </a:rPr>
              <a:t> in </a:t>
            </a:r>
            <a:r>
              <a:rPr lang="de-CH" dirty="0" err="1">
                <a:solidFill>
                  <a:srgbClr val="FF0000"/>
                </a:solidFill>
              </a:rPr>
              <a:t>our</a:t>
            </a:r>
            <a:r>
              <a:rPr lang="de-CH" dirty="0">
                <a:solidFill>
                  <a:srgbClr val="FF0000"/>
                </a:solidFill>
              </a:rPr>
              <a:t> </a:t>
            </a:r>
            <a:r>
              <a:rPr lang="de-CH" dirty="0" err="1">
                <a:solidFill>
                  <a:srgbClr val="FF0000"/>
                </a:solidFill>
              </a:rPr>
              <a:t>current</a:t>
            </a:r>
            <a:r>
              <a:rPr lang="de-CH" dirty="0">
                <a:solidFill>
                  <a:srgbClr val="FF0000"/>
                </a:solidFill>
              </a:rPr>
              <a:t> </a:t>
            </a:r>
            <a:r>
              <a:rPr lang="de-CH" dirty="0" err="1">
                <a:solidFill>
                  <a:srgbClr val="FF0000"/>
                </a:solidFill>
              </a:rPr>
              <a:t>guidelines</a:t>
            </a:r>
            <a:r>
              <a:rPr lang="de-CH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de-CH" sz="1400" dirty="0" smtClean="0"/>
              <a:t>      </a:t>
            </a:r>
            <a:r>
              <a:rPr lang="de-CH" sz="1400" dirty="0" err="1"/>
              <a:t>Wilco</a:t>
            </a:r>
            <a:r>
              <a:rPr lang="de-CH" sz="1400" dirty="0"/>
              <a:t> C. H. </a:t>
            </a:r>
            <a:r>
              <a:rPr lang="de-CH" sz="1400" dirty="0" smtClean="0"/>
              <a:t>Jacobs </a:t>
            </a:r>
            <a:r>
              <a:rPr lang="de-CH" sz="1400" dirty="0" err="1" smtClean="0"/>
              <a:t>Eur</a:t>
            </a:r>
            <a:r>
              <a:rPr lang="de-CH" sz="1400" dirty="0" smtClean="0"/>
              <a:t> </a:t>
            </a:r>
            <a:r>
              <a:rPr lang="de-CH" sz="1400" dirty="0" err="1"/>
              <a:t>Spine</a:t>
            </a:r>
            <a:r>
              <a:rPr lang="de-CH" sz="1400" dirty="0"/>
              <a:t> J. Apr 2011; 20(4): 513–522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960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9483" y="982132"/>
            <a:ext cx="8692593" cy="1303867"/>
          </a:xfrm>
        </p:spPr>
        <p:txBody>
          <a:bodyPr>
            <a:normAutofit fontScale="90000"/>
          </a:bodyPr>
          <a:lstStyle/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Evidenz für </a:t>
            </a:r>
            <a:r>
              <a:rPr lang="de-CH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epidurale</a:t>
            </a: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Steroidinjektionen bei </a:t>
            </a:r>
            <a:r>
              <a:rPr lang="de-CH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Discushernien</a:t>
            </a:r>
            <a:endParaRPr lang="de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1136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 err="1" smtClean="0"/>
              <a:t>Lumbale</a:t>
            </a:r>
            <a:r>
              <a:rPr lang="en-US" b="1" dirty="0" smtClean="0"/>
              <a:t> </a:t>
            </a:r>
            <a:r>
              <a:rPr lang="en-US" b="1" dirty="0" err="1" smtClean="0"/>
              <a:t>interlaminäre</a:t>
            </a:r>
            <a:r>
              <a:rPr lang="en-US" b="1" dirty="0" smtClean="0"/>
              <a:t> </a:t>
            </a:r>
            <a:r>
              <a:rPr lang="en-US" b="1" dirty="0" err="1" smtClean="0"/>
              <a:t>Steroidinfiltrationen</a:t>
            </a:r>
            <a:r>
              <a:rPr lang="en-US" b="1" dirty="0" smtClean="0"/>
              <a:t> </a:t>
            </a:r>
            <a:r>
              <a:rPr lang="en-US" dirty="0" err="1" smtClean="0"/>
              <a:t>bei</a:t>
            </a:r>
            <a:r>
              <a:rPr lang="en-US" dirty="0" smtClean="0"/>
              <a:t> </a:t>
            </a:r>
            <a:r>
              <a:rPr lang="en-US" dirty="0" err="1" smtClean="0"/>
              <a:t>lumborad</a:t>
            </a:r>
            <a:r>
              <a:rPr lang="en-US" dirty="0" smtClean="0"/>
              <a:t>. </a:t>
            </a:r>
            <a:r>
              <a:rPr lang="en-US" dirty="0" err="1" smtClean="0"/>
              <a:t>Schmerzsyndromen</a:t>
            </a:r>
            <a:r>
              <a:rPr lang="en-US" dirty="0" smtClean="0"/>
              <a:t>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Starke </a:t>
            </a:r>
            <a:r>
              <a:rPr lang="en-US" dirty="0" err="1" smtClean="0">
                <a:solidFill>
                  <a:srgbClr val="FF0000"/>
                </a:solidFill>
              </a:rPr>
              <a:t>Evidenz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Schmerzreduktion</a:t>
            </a:r>
            <a:r>
              <a:rPr lang="en-US" dirty="0" smtClean="0"/>
              <a:t> &lt;6 </a:t>
            </a:r>
            <a:r>
              <a:rPr lang="en-US" dirty="0" err="1" smtClean="0"/>
              <a:t>Wochen</a:t>
            </a:r>
            <a:endParaRPr lang="en-US" dirty="0" smtClean="0"/>
          </a:p>
          <a:p>
            <a:r>
              <a:rPr lang="en-US" dirty="0" err="1" smtClean="0"/>
              <a:t>Limitierte</a:t>
            </a:r>
            <a:r>
              <a:rPr lang="en-US" dirty="0" smtClean="0"/>
              <a:t> </a:t>
            </a:r>
            <a:r>
              <a:rPr lang="en-US" dirty="0" err="1" smtClean="0"/>
              <a:t>Evidenz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langanhaltende</a:t>
            </a:r>
            <a:r>
              <a:rPr lang="en-US" dirty="0" smtClean="0"/>
              <a:t> </a:t>
            </a:r>
            <a:r>
              <a:rPr lang="en-US" dirty="0" err="1" smtClean="0"/>
              <a:t>Schmerzreduktion</a:t>
            </a:r>
            <a:r>
              <a:rPr lang="en-US" dirty="0" smtClean="0"/>
              <a:t> &gt;6 </a:t>
            </a:r>
            <a:r>
              <a:rPr lang="en-US" dirty="0" err="1" smtClean="0"/>
              <a:t>Wochen</a:t>
            </a:r>
            <a:endParaRPr lang="en-US" dirty="0" smtClean="0"/>
          </a:p>
          <a:p>
            <a:pPr marL="0" indent="0">
              <a:buNone/>
            </a:pPr>
            <a:r>
              <a:rPr lang="en-US" b="1" dirty="0" err="1" smtClean="0"/>
              <a:t>Zervikale</a:t>
            </a:r>
            <a:r>
              <a:rPr lang="en-US" b="1" dirty="0" smtClean="0"/>
              <a:t> </a:t>
            </a:r>
            <a:r>
              <a:rPr lang="en-US" b="1" dirty="0" err="1" smtClean="0"/>
              <a:t>interlaminäre</a:t>
            </a:r>
            <a:r>
              <a:rPr lang="en-US" b="1" dirty="0" smtClean="0"/>
              <a:t> </a:t>
            </a:r>
            <a:r>
              <a:rPr lang="en-US" b="1" dirty="0" err="1" smtClean="0"/>
              <a:t>Steroidinfiltration</a:t>
            </a:r>
            <a:r>
              <a:rPr lang="en-US" b="1" dirty="0" smtClean="0"/>
              <a:t> </a:t>
            </a:r>
            <a:r>
              <a:rPr lang="en-US" dirty="0" err="1" smtClean="0"/>
              <a:t>bei</a:t>
            </a:r>
            <a:r>
              <a:rPr lang="en-US" dirty="0" smtClean="0"/>
              <a:t> </a:t>
            </a:r>
            <a:r>
              <a:rPr lang="en-US" dirty="0" err="1" smtClean="0"/>
              <a:t>zervikalen</a:t>
            </a:r>
            <a:r>
              <a:rPr lang="en-US" dirty="0" smtClean="0"/>
              <a:t> </a:t>
            </a:r>
            <a:r>
              <a:rPr lang="en-US" dirty="0" err="1" smtClean="0"/>
              <a:t>Radikulopathien</a:t>
            </a:r>
            <a:r>
              <a:rPr lang="en-US" dirty="0" smtClean="0"/>
              <a:t>:</a:t>
            </a:r>
          </a:p>
          <a:p>
            <a:r>
              <a:rPr lang="en-US" dirty="0" smtClean="0"/>
              <a:t>Moderate </a:t>
            </a:r>
            <a:r>
              <a:rPr lang="en-US" dirty="0" err="1" smtClean="0"/>
              <a:t>Evidenz</a:t>
            </a:r>
            <a:endParaRPr lang="en-US" dirty="0" smtClean="0"/>
          </a:p>
          <a:p>
            <a:pPr marL="0" indent="0">
              <a:buNone/>
            </a:pPr>
            <a:r>
              <a:rPr lang="en-US" b="1" dirty="0" err="1" smtClean="0"/>
              <a:t>Lumbale</a:t>
            </a:r>
            <a:r>
              <a:rPr lang="en-US" b="1" dirty="0" smtClean="0"/>
              <a:t> </a:t>
            </a:r>
            <a:r>
              <a:rPr lang="en-US" b="1" dirty="0" err="1" smtClean="0"/>
              <a:t>Transforaminale</a:t>
            </a:r>
            <a:r>
              <a:rPr lang="en-US" b="1" dirty="0" smtClean="0"/>
              <a:t> </a:t>
            </a:r>
            <a:r>
              <a:rPr lang="en-US" b="1" dirty="0" err="1" smtClean="0"/>
              <a:t>Steroidinfiltrationen</a:t>
            </a:r>
            <a:r>
              <a:rPr lang="en-US" b="1" dirty="0" smtClean="0"/>
              <a:t> </a:t>
            </a:r>
            <a:r>
              <a:rPr lang="en-US" dirty="0" err="1" smtClean="0"/>
              <a:t>bei</a:t>
            </a:r>
            <a:r>
              <a:rPr lang="en-US" dirty="0" smtClean="0"/>
              <a:t> </a:t>
            </a:r>
            <a:r>
              <a:rPr lang="en-US" dirty="0" err="1" smtClean="0"/>
              <a:t>lumborad</a:t>
            </a:r>
            <a:r>
              <a:rPr lang="en-US" dirty="0" smtClean="0"/>
              <a:t>. </a:t>
            </a:r>
            <a:r>
              <a:rPr lang="en-US" dirty="0" err="1" smtClean="0"/>
              <a:t>Schmerzsyndrom</a:t>
            </a:r>
            <a:r>
              <a:rPr lang="en-US" dirty="0" smtClean="0"/>
              <a:t>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Starke </a:t>
            </a:r>
            <a:r>
              <a:rPr lang="en-US" dirty="0" err="1" smtClean="0">
                <a:solidFill>
                  <a:srgbClr val="FF0000"/>
                </a:solidFill>
              </a:rPr>
              <a:t>Evidenz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Schmerzreduktion</a:t>
            </a:r>
            <a:r>
              <a:rPr lang="en-US" dirty="0" smtClean="0"/>
              <a:t> &lt;6 </a:t>
            </a:r>
            <a:r>
              <a:rPr lang="en-US" dirty="0" err="1" smtClean="0"/>
              <a:t>Wochen</a:t>
            </a:r>
            <a:endParaRPr lang="en-US" dirty="0" smtClean="0"/>
          </a:p>
          <a:p>
            <a:r>
              <a:rPr lang="en-US" dirty="0" smtClean="0"/>
              <a:t>Moderate </a:t>
            </a:r>
            <a:r>
              <a:rPr lang="en-US" dirty="0" err="1" smtClean="0"/>
              <a:t>Evidenz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Schmerzreduktion</a:t>
            </a:r>
            <a:r>
              <a:rPr lang="en-US" dirty="0" smtClean="0"/>
              <a:t> &gt;6 </a:t>
            </a:r>
            <a:r>
              <a:rPr lang="en-US" dirty="0" err="1" smtClean="0"/>
              <a:t>Wochen</a:t>
            </a:r>
            <a:endParaRPr lang="en-US" dirty="0" smtClean="0"/>
          </a:p>
          <a:p>
            <a:pPr marL="0" indent="0">
              <a:buNone/>
            </a:pPr>
            <a:r>
              <a:rPr lang="en-US" b="1" dirty="0" err="1" smtClean="0"/>
              <a:t>Zervikale</a:t>
            </a:r>
            <a:r>
              <a:rPr lang="en-US" b="1" dirty="0" smtClean="0"/>
              <a:t> </a:t>
            </a:r>
            <a:r>
              <a:rPr lang="en-US" b="1" dirty="0" err="1" smtClean="0"/>
              <a:t>Transforaminale</a:t>
            </a:r>
            <a:r>
              <a:rPr lang="en-US" b="1" dirty="0" smtClean="0"/>
              <a:t> </a:t>
            </a:r>
            <a:r>
              <a:rPr lang="en-US" b="1" dirty="0" err="1" smtClean="0"/>
              <a:t>Steroidinfiltrationen</a:t>
            </a:r>
            <a:r>
              <a:rPr lang="en-US" b="1" dirty="0" smtClean="0"/>
              <a:t> </a:t>
            </a:r>
            <a:r>
              <a:rPr lang="en-US" dirty="0" err="1" smtClean="0"/>
              <a:t>bei</a:t>
            </a:r>
            <a:r>
              <a:rPr lang="en-US" dirty="0" smtClean="0"/>
              <a:t> </a:t>
            </a:r>
            <a:r>
              <a:rPr lang="en-US" dirty="0" err="1" smtClean="0"/>
              <a:t>zervikalen</a:t>
            </a:r>
            <a:r>
              <a:rPr lang="en-US" dirty="0" smtClean="0"/>
              <a:t> </a:t>
            </a:r>
            <a:r>
              <a:rPr lang="en-US" dirty="0" err="1" smtClean="0"/>
              <a:t>Radikulopathien</a:t>
            </a:r>
            <a:r>
              <a:rPr lang="en-US" dirty="0" smtClean="0"/>
              <a:t>:</a:t>
            </a:r>
          </a:p>
          <a:p>
            <a:r>
              <a:rPr lang="en-US" dirty="0" smtClean="0"/>
              <a:t>Moderate </a:t>
            </a:r>
            <a:r>
              <a:rPr lang="en-US" dirty="0" err="1" smtClean="0"/>
              <a:t>Evidenz</a:t>
            </a:r>
            <a:endParaRPr lang="en-US" dirty="0"/>
          </a:p>
          <a:p>
            <a:pPr marL="0" indent="0">
              <a:buNone/>
            </a:pPr>
            <a:r>
              <a:rPr lang="en-US" sz="1400" dirty="0" smtClean="0"/>
              <a:t>Pain </a:t>
            </a:r>
            <a:r>
              <a:rPr lang="en-US" sz="1400" dirty="0"/>
              <a:t>Physician 2007; </a:t>
            </a:r>
            <a:r>
              <a:rPr lang="en-US" sz="1400" dirty="0" smtClean="0"/>
              <a:t>10:185-212, systemic review</a:t>
            </a:r>
            <a:endParaRPr lang="en-US" sz="1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09483" cy="160338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2076" y="0"/>
            <a:ext cx="1889924" cy="1408298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333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sch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sch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c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2723</Words>
  <Application>Microsoft Office PowerPoint</Application>
  <PresentationFormat>Breitbild</PresentationFormat>
  <Paragraphs>349</Paragraphs>
  <Slides>53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53</vt:i4>
      </vt:variant>
    </vt:vector>
  </HeadingPairs>
  <TitlesOfParts>
    <vt:vector size="58" baseType="lpstr">
      <vt:lpstr>Arial</vt:lpstr>
      <vt:lpstr>Calibri</vt:lpstr>
      <vt:lpstr>Garamond</vt:lpstr>
      <vt:lpstr>Symbol</vt:lpstr>
      <vt:lpstr>Organisch</vt:lpstr>
      <vt:lpstr>Konservativ vs operativ  Behandlungsoptionen chron. und akuter lumbaler RückenSzen</vt:lpstr>
      <vt:lpstr>Discushernien</vt:lpstr>
      <vt:lpstr>Discushernien lumbal und zervikal</vt:lpstr>
      <vt:lpstr>Bandscheiben-OP in der Schweiz</vt:lpstr>
      <vt:lpstr>Rücken-OPs in Deutschland</vt:lpstr>
      <vt:lpstr>Konservativ vs operativ</vt:lpstr>
      <vt:lpstr>Studienlage</vt:lpstr>
      <vt:lpstr>Review (5 Studien) operativ vs konservativ (1 davon vergleicht Steroidinfiltration vs Operation)</vt:lpstr>
      <vt:lpstr>Evidenz für epidurale Steroidinjektionen bei Discushernien</vt:lpstr>
      <vt:lpstr>Risiko lumbaler transforaminaler Rx gesteuerter Infiltrationen</vt:lpstr>
      <vt:lpstr>Akutes lumboradikuläres Szsyndrom und Physiotherapie</vt:lpstr>
      <vt:lpstr>Stabilisierende Rückenoperationen</vt:lpstr>
      <vt:lpstr>Indikation für stabilisierende RückenOP (anatomisch)</vt:lpstr>
      <vt:lpstr>Stabilisierende Rückenoperationen</vt:lpstr>
      <vt:lpstr>Kommentar zur Indikation «degenerative BS Erkrankung» für die StabilisationsOP der LWS</vt:lpstr>
      <vt:lpstr>European Guidelines für das Management von chron. unspezifischen lumbalen Rückenschmerzen</vt:lpstr>
      <vt:lpstr>Mit anderen Worten…</vt:lpstr>
      <vt:lpstr>Anzahl stabilisierender RückenOP Bsp. USA</vt:lpstr>
      <vt:lpstr>Konservative Massnahmen</vt:lpstr>
      <vt:lpstr>Studienlage</vt:lpstr>
      <vt:lpstr>A Comparison of Physical Therapy, Chiropractic Manipulation, and Provision of an Educational Booklet for the Treatment of Patients with Low Back Pain</vt:lpstr>
      <vt:lpstr>The McKenzie Method for Low Back Pain: A Systematic Review of the Literature With a Meta-Analysis Approach</vt:lpstr>
      <vt:lpstr>Akupunktur und Dry - needeling bei chron. Lumbalgien</vt:lpstr>
      <vt:lpstr>Kognitive Verhaltenstherapie</vt:lpstr>
      <vt:lpstr>Randomized Clinical Trial of Lumbar Instrumented Fusion and Cognitive Intervention and Exercises in Patients with Chronic Low Back Pain and Disc Degeneration</vt:lpstr>
      <vt:lpstr>Langzeitschäden nach StabilisationsOP</vt:lpstr>
      <vt:lpstr>Veränderungen bei der Anschlusssegement Pathologie</vt:lpstr>
      <vt:lpstr>Anschlusssegmentpath nach stab OP</vt:lpstr>
      <vt:lpstr>Fazit</vt:lpstr>
      <vt:lpstr>Konservative Optionen</vt:lpstr>
      <vt:lpstr>Medikamente</vt:lpstr>
      <vt:lpstr>Perifazettäre Steroidinfiltration</vt:lpstr>
      <vt:lpstr>Thermokoagulation</vt:lpstr>
      <vt:lpstr>Thermokoagulation Mittlere Zeit bis Wiederauftreten der Szen</vt:lpstr>
      <vt:lpstr>Thermo vs Operation (Stabilisation)</vt:lpstr>
      <vt:lpstr>Spinalkanalstenose</vt:lpstr>
      <vt:lpstr>Spinalkanalstenose</vt:lpstr>
      <vt:lpstr>Indikation für OP bei Spinalkanalstenose</vt:lpstr>
      <vt:lpstr>Studienlage</vt:lpstr>
      <vt:lpstr>Surgical versus Nonsurgical Therapy for Lumbar Spinal Stenosis James N. Weinstein Spine (Phila Pa 1976) . 2010 June 15; 35(14): 1329–1338</vt:lpstr>
      <vt:lpstr>Outcome nach dekompressiver Laminektomie/Laminotomie</vt:lpstr>
      <vt:lpstr>Konservative Therapien</vt:lpstr>
      <vt:lpstr>Medikamentöse Therapie bei chron. und akuten Szen</vt:lpstr>
      <vt:lpstr>Medikamentöse Therapie bei chron. und akuten Szen</vt:lpstr>
      <vt:lpstr>Akute Szen</vt:lpstr>
      <vt:lpstr>Prinzip bei chron. Szen</vt:lpstr>
      <vt:lpstr>WHO Stufe I</vt:lpstr>
      <vt:lpstr>Seractil® (Dexibuprofen)</vt:lpstr>
      <vt:lpstr>WHO Stufe II</vt:lpstr>
      <vt:lpstr>WHO Stufe III</vt:lpstr>
      <vt:lpstr>Vergleich Stufe II (Tramadol) und III</vt:lpstr>
      <vt:lpstr>CoAnalgetika bei neuropathischen Schmerzen</vt:lpstr>
      <vt:lpstr>Vielen Dank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Konservativ vs operativ  Behandlungen bei Wirbelsäulenschmerzen</dc:title>
  <dc:creator>stefan stöckli</dc:creator>
  <cp:lastModifiedBy>stefan stöckli</cp:lastModifiedBy>
  <cp:revision>330</cp:revision>
  <dcterms:created xsi:type="dcterms:W3CDTF">2014-12-09T08:02:10Z</dcterms:created>
  <dcterms:modified xsi:type="dcterms:W3CDTF">2015-06-14T13:48:10Z</dcterms:modified>
</cp:coreProperties>
</file>