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65" r:id="rId6"/>
    <p:sldId id="264" r:id="rId7"/>
    <p:sldId id="266" r:id="rId8"/>
    <p:sldId id="279" r:id="rId9"/>
    <p:sldId id="274" r:id="rId10"/>
    <p:sldId id="275" r:id="rId11"/>
    <p:sldId id="276" r:id="rId12"/>
    <p:sldId id="277" r:id="rId13"/>
    <p:sldId id="278" r:id="rId14"/>
    <p:sldId id="282" r:id="rId15"/>
    <p:sldId id="295" r:id="rId16"/>
    <p:sldId id="296" r:id="rId17"/>
    <p:sldId id="298" r:id="rId18"/>
    <p:sldId id="297" r:id="rId19"/>
    <p:sldId id="280" r:id="rId20"/>
    <p:sldId id="281" r:id="rId21"/>
    <p:sldId id="319" r:id="rId22"/>
    <p:sldId id="301" r:id="rId23"/>
    <p:sldId id="302" r:id="rId24"/>
    <p:sldId id="303" r:id="rId25"/>
    <p:sldId id="304" r:id="rId26"/>
    <p:sldId id="310" r:id="rId27"/>
    <p:sldId id="311" r:id="rId28"/>
    <p:sldId id="294" r:id="rId29"/>
    <p:sldId id="286" r:id="rId30"/>
    <p:sldId id="287" r:id="rId31"/>
    <p:sldId id="320" r:id="rId32"/>
    <p:sldId id="300" r:id="rId33"/>
    <p:sldId id="305" r:id="rId34"/>
    <p:sldId id="306" r:id="rId35"/>
    <p:sldId id="289" r:id="rId36"/>
    <p:sldId id="307" r:id="rId37"/>
    <p:sldId id="309" r:id="rId38"/>
    <p:sldId id="268" r:id="rId39"/>
    <p:sldId id="269" r:id="rId40"/>
    <p:sldId id="270" r:id="rId41"/>
    <p:sldId id="271" r:id="rId42"/>
    <p:sldId id="272" r:id="rId43"/>
    <p:sldId id="273" r:id="rId44"/>
    <p:sldId id="299" r:id="rId45"/>
    <p:sldId id="290" r:id="rId46"/>
    <p:sldId id="318" r:id="rId47"/>
    <p:sldId id="291" r:id="rId48"/>
    <p:sldId id="284" r:id="rId49"/>
    <p:sldId id="288" r:id="rId50"/>
    <p:sldId id="285" r:id="rId51"/>
    <p:sldId id="292" r:id="rId52"/>
    <p:sldId id="293" r:id="rId53"/>
    <p:sldId id="317" r:id="rId54"/>
    <p:sldId id="312" r:id="rId55"/>
    <p:sldId id="283" r:id="rId56"/>
    <p:sldId id="321" r:id="rId57"/>
    <p:sldId id="322" r:id="rId58"/>
    <p:sldId id="313" r:id="rId59"/>
    <p:sldId id="314" r:id="rId60"/>
    <p:sldId id="315" r:id="rId61"/>
    <p:sldId id="316" r:id="rId62"/>
    <p:sldId id="323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4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in der Schmerztherapie und Wirbelsäulenchirurgie</a:t>
            </a:r>
            <a:endParaRPr lang="de-CH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med. S. Stöckli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 Anästhesiologie FMH und FA SSIPM</a:t>
            </a:r>
            <a:endParaRPr lang="de-CH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98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Evidenzlage Dry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Needling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myofaszialen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Schmerzen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200" dirty="0" smtClean="0"/>
              <a:t> </a:t>
            </a:r>
            <a:r>
              <a:rPr lang="de-DE" sz="2200" dirty="0" err="1" smtClean="0"/>
              <a:t>Evidence</a:t>
            </a:r>
            <a:r>
              <a:rPr lang="de-DE" sz="2200" dirty="0" smtClean="0"/>
              <a:t> </a:t>
            </a:r>
            <a:r>
              <a:rPr lang="de-DE" sz="2200" dirty="0"/>
              <a:t>1A- </a:t>
            </a:r>
            <a:r>
              <a:rPr lang="de-DE" sz="2200" dirty="0" smtClean="0"/>
              <a:t>für unmittelbare Wirkung nach 4 Wochen</a:t>
            </a:r>
            <a:endParaRPr lang="de-DE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 smtClean="0"/>
              <a:t> 2 Studien vergleichen Dry </a:t>
            </a:r>
            <a:r>
              <a:rPr lang="de-DE" sz="2200" dirty="0" err="1" smtClean="0"/>
              <a:t>Needling</a:t>
            </a:r>
            <a:r>
              <a:rPr lang="de-DE" sz="2200" dirty="0" smtClean="0"/>
              <a:t> alleine und </a:t>
            </a:r>
            <a:r>
              <a:rPr lang="de-DE" sz="2200" dirty="0" err="1" smtClean="0"/>
              <a:t>Needling</a:t>
            </a:r>
            <a:r>
              <a:rPr lang="de-DE" sz="2200" dirty="0" smtClean="0"/>
              <a:t> mit </a:t>
            </a:r>
            <a:r>
              <a:rPr lang="de-DE" sz="2200" dirty="0" err="1" smtClean="0"/>
              <a:t>Lidocain</a:t>
            </a:r>
            <a:r>
              <a:rPr lang="de-DE" sz="2200" dirty="0" smtClean="0"/>
              <a:t>, wobei </a:t>
            </a:r>
            <a:r>
              <a:rPr lang="de-DE" sz="2200" dirty="0" err="1" smtClean="0"/>
              <a:t>Needling</a:t>
            </a:r>
            <a:r>
              <a:rPr lang="de-DE" sz="2200" dirty="0" smtClean="0"/>
              <a:t> mit </a:t>
            </a:r>
            <a:r>
              <a:rPr lang="de-DE" sz="2200" dirty="0" err="1" smtClean="0"/>
              <a:t>Lidocain</a:t>
            </a:r>
            <a:r>
              <a:rPr lang="de-DE" sz="2200" dirty="0" smtClean="0"/>
              <a:t> bessere Resultate zeigte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200" dirty="0"/>
              <a:t> </a:t>
            </a:r>
            <a:r>
              <a:rPr lang="de-DE" sz="2200" dirty="0" smtClean="0"/>
              <a:t>DN als zusätzliche </a:t>
            </a:r>
            <a:r>
              <a:rPr lang="de-DE" sz="2200" dirty="0" err="1" smtClean="0"/>
              <a:t>Th</a:t>
            </a:r>
            <a:r>
              <a:rPr lang="de-DE" sz="2200" dirty="0" smtClean="0"/>
              <a:t> anderer Behandlungen scheint nützlich zu sein</a:t>
            </a:r>
          </a:p>
          <a:p>
            <a:pPr marL="0" indent="0">
              <a:buNone/>
            </a:pPr>
            <a:endParaRPr lang="de-DE" dirty="0"/>
          </a:p>
          <a:p>
            <a:r>
              <a:rPr lang="en-US" sz="1200" b="1" dirty="0"/>
              <a:t>Effectiveness of dry needling for upper-quarter myofascial pain: a systematic review and meta-analysis; </a:t>
            </a:r>
            <a:r>
              <a:rPr lang="en-US" sz="1200" dirty="0"/>
              <a:t>J </a:t>
            </a:r>
            <a:r>
              <a:rPr lang="en-US" sz="1200" dirty="0" err="1"/>
              <a:t>Orthop</a:t>
            </a:r>
            <a:r>
              <a:rPr lang="en-US" sz="1200" dirty="0"/>
              <a:t> Sports Phys </a:t>
            </a:r>
            <a:r>
              <a:rPr lang="en-US" sz="1200" dirty="0" err="1"/>
              <a:t>Ther</a:t>
            </a:r>
            <a:r>
              <a:rPr lang="en-US" sz="1200" dirty="0"/>
              <a:t>. 2013 Sep;43(9):620-34</a:t>
            </a:r>
          </a:p>
          <a:p>
            <a:r>
              <a:rPr lang="en-US" sz="1200" b="1" dirty="0"/>
              <a:t>Acupuncture and dry needling in the management of myofascial trigger point pain</a:t>
            </a:r>
            <a:r>
              <a:rPr lang="en-US" sz="1200" i="1" dirty="0"/>
              <a:t>: a systematic review and meta-analysis of </a:t>
            </a:r>
            <a:r>
              <a:rPr lang="en-US" sz="1200" i="1" dirty="0" err="1">
                <a:solidFill>
                  <a:srgbClr val="FF0000"/>
                </a:solidFill>
              </a:rPr>
              <a:t>randomised</a:t>
            </a:r>
            <a:r>
              <a:rPr lang="en-US" sz="1200" i="1" dirty="0">
                <a:solidFill>
                  <a:srgbClr val="FF0000"/>
                </a:solidFill>
              </a:rPr>
              <a:t> controlled trials</a:t>
            </a:r>
            <a:r>
              <a:rPr lang="en-US" sz="1200" i="1" dirty="0"/>
              <a:t>. </a:t>
            </a:r>
            <a:r>
              <a:rPr lang="en-US" sz="1200" i="1" dirty="0" err="1"/>
              <a:t>Eur</a:t>
            </a:r>
            <a:r>
              <a:rPr lang="en-US" sz="1200" i="1" dirty="0"/>
              <a:t> J Pain 2009; 13: 3–10 (inconclusive, </a:t>
            </a:r>
            <a:r>
              <a:rPr lang="en-US" sz="1200" i="1" dirty="0" err="1"/>
              <a:t>wenige</a:t>
            </a:r>
            <a:r>
              <a:rPr lang="en-US" sz="1200" i="1" dirty="0"/>
              <a:t> </a:t>
            </a:r>
            <a:r>
              <a:rPr lang="en-US" sz="1200" i="1" dirty="0" err="1"/>
              <a:t>studien</a:t>
            </a:r>
            <a:r>
              <a:rPr lang="en-US" sz="1200" i="1" dirty="0"/>
              <a:t>)</a:t>
            </a:r>
          </a:p>
          <a:p>
            <a:r>
              <a:rPr lang="en-US" sz="1200" b="1" dirty="0"/>
              <a:t>Myofascial pain syndrome of the head and neck</a:t>
            </a:r>
            <a:r>
              <a:rPr lang="en-US" sz="1200" i="1" dirty="0"/>
              <a:t>: a review of clinical characteristics of 164 patients. Oral </a:t>
            </a:r>
            <a:r>
              <a:rPr lang="en-US" sz="1200" i="1" dirty="0" err="1"/>
              <a:t>Surg</a:t>
            </a:r>
            <a:r>
              <a:rPr lang="en-US" sz="1200" i="1" dirty="0"/>
              <a:t> Oral Med Oral </a:t>
            </a:r>
            <a:r>
              <a:rPr lang="en-US" sz="1200" i="1" dirty="0" err="1"/>
              <a:t>Pathol</a:t>
            </a:r>
            <a:r>
              <a:rPr lang="en-US" sz="1200" i="1" dirty="0"/>
              <a:t> 1985</a:t>
            </a:r>
            <a:r>
              <a:rPr lang="en-US" sz="1200" i="1" dirty="0" smtClean="0"/>
              <a:t>; </a:t>
            </a:r>
            <a:r>
              <a:rPr lang="en-US" sz="1200" i="1" dirty="0"/>
              <a:t>60: </a:t>
            </a:r>
            <a:r>
              <a:rPr lang="en-US" sz="1200" i="1" dirty="0" smtClean="0"/>
              <a:t>615–2</a:t>
            </a:r>
          </a:p>
          <a:p>
            <a:r>
              <a:rPr lang="en-US" sz="1200" b="1" dirty="0"/>
              <a:t>Acupuncture and dry-needling for low back </a:t>
            </a:r>
            <a:r>
              <a:rPr lang="en-US" sz="1200" b="1" dirty="0" smtClean="0"/>
              <a:t>pain; </a:t>
            </a:r>
            <a:r>
              <a:rPr lang="en-US" sz="1200" dirty="0" smtClean="0"/>
              <a:t>Andrea D </a:t>
            </a:r>
            <a:r>
              <a:rPr lang="en-US" sz="1200" dirty="0" err="1" smtClean="0"/>
              <a:t>Furlan</a:t>
            </a:r>
            <a:r>
              <a:rPr lang="en-US" sz="1200" dirty="0" smtClean="0"/>
              <a:t>; Cochrane Library Review 2005</a:t>
            </a:r>
            <a:endParaRPr lang="en-US" sz="1200" dirty="0"/>
          </a:p>
        </p:txBody>
      </p:sp>
      <p:pic>
        <p:nvPicPr>
          <p:cNvPr id="4" name="Inhaltsplatzhalt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35" y="1"/>
            <a:ext cx="2900463" cy="22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1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für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Steroidinfiltr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bei chron.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DH (nicht bei CLBP!)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Lumbal</a:t>
            </a:r>
            <a:r>
              <a:rPr lang="en-US" b="1" dirty="0" smtClean="0"/>
              <a:t> </a:t>
            </a:r>
            <a:r>
              <a:rPr lang="en-US" b="1" dirty="0" err="1" smtClean="0"/>
              <a:t>interlaminär</a:t>
            </a:r>
            <a:r>
              <a:rPr lang="en-US" b="1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lumborad</a:t>
            </a:r>
            <a:r>
              <a:rPr lang="en-US" dirty="0"/>
              <a:t>. </a:t>
            </a:r>
            <a:r>
              <a:rPr lang="en-US" dirty="0" err="1" smtClean="0"/>
              <a:t>Szsyndromen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Starke </a:t>
            </a:r>
            <a:r>
              <a:rPr lang="en-US" dirty="0" err="1">
                <a:solidFill>
                  <a:srgbClr val="FF0000"/>
                </a:solidFill>
              </a:rPr>
              <a:t>Evidenz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 smtClean="0"/>
              <a:t>Szreduktion</a:t>
            </a:r>
            <a:r>
              <a:rPr lang="en-US" dirty="0" smtClean="0"/>
              <a:t> </a:t>
            </a:r>
            <a:r>
              <a:rPr lang="en-US" dirty="0"/>
              <a:t>&lt;6 </a:t>
            </a:r>
            <a:r>
              <a:rPr lang="en-US" dirty="0" err="1"/>
              <a:t>Wochen</a:t>
            </a:r>
            <a:endParaRPr lang="en-US" dirty="0"/>
          </a:p>
          <a:p>
            <a:r>
              <a:rPr lang="en-US" dirty="0" err="1"/>
              <a:t>Limitierte</a:t>
            </a:r>
            <a:r>
              <a:rPr lang="en-US" dirty="0"/>
              <a:t> </a:t>
            </a:r>
            <a:r>
              <a:rPr lang="en-US" dirty="0" err="1"/>
              <a:t>Evidenz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langanhaltende</a:t>
            </a:r>
            <a:r>
              <a:rPr lang="en-US" dirty="0"/>
              <a:t> </a:t>
            </a:r>
            <a:r>
              <a:rPr lang="en-US" dirty="0" err="1" smtClean="0"/>
              <a:t>Szreduktion</a:t>
            </a:r>
            <a:r>
              <a:rPr lang="en-US" dirty="0" smtClean="0"/>
              <a:t> </a:t>
            </a:r>
            <a:r>
              <a:rPr lang="en-US" dirty="0"/>
              <a:t>&gt;6 </a:t>
            </a:r>
            <a:r>
              <a:rPr lang="en-US" dirty="0" err="1"/>
              <a:t>Wochen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Zervikale</a:t>
            </a:r>
            <a:r>
              <a:rPr lang="en-US" b="1" dirty="0"/>
              <a:t> </a:t>
            </a:r>
            <a:r>
              <a:rPr lang="en-US" b="1" dirty="0" err="1" smtClean="0"/>
              <a:t>interlaminär</a:t>
            </a:r>
            <a:r>
              <a:rPr lang="en-US" b="1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zervikalen</a:t>
            </a:r>
            <a:r>
              <a:rPr lang="en-US" dirty="0"/>
              <a:t> </a:t>
            </a:r>
            <a:r>
              <a:rPr lang="en-US" dirty="0" err="1"/>
              <a:t>Radikulopathien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Moderate </a:t>
            </a:r>
            <a:r>
              <a:rPr lang="en-US" dirty="0" err="1">
                <a:solidFill>
                  <a:srgbClr val="FF0000"/>
                </a:solidFill>
              </a:rPr>
              <a:t>Evidenz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/>
              <a:t>Lumbale</a:t>
            </a:r>
            <a:r>
              <a:rPr lang="en-US" b="1" dirty="0"/>
              <a:t> </a:t>
            </a:r>
            <a:r>
              <a:rPr lang="en-US" b="1" dirty="0" err="1"/>
              <a:t>t</a:t>
            </a:r>
            <a:r>
              <a:rPr lang="en-US" b="1" dirty="0" err="1" smtClean="0"/>
              <a:t>ransforaminal</a:t>
            </a:r>
            <a:r>
              <a:rPr lang="en-US" b="1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lumborad</a:t>
            </a:r>
            <a:r>
              <a:rPr lang="en-US" dirty="0"/>
              <a:t>. </a:t>
            </a:r>
            <a:r>
              <a:rPr lang="en-US" dirty="0" err="1" smtClean="0"/>
              <a:t>Szsyndrom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Starke </a:t>
            </a:r>
            <a:r>
              <a:rPr lang="en-US" dirty="0" err="1">
                <a:solidFill>
                  <a:srgbClr val="FF0000"/>
                </a:solidFill>
              </a:rPr>
              <a:t>Evidenz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 smtClean="0"/>
              <a:t>Szreduktion</a:t>
            </a:r>
            <a:r>
              <a:rPr lang="en-US" dirty="0" smtClean="0"/>
              <a:t> </a:t>
            </a:r>
            <a:r>
              <a:rPr lang="en-US" dirty="0"/>
              <a:t>&lt;6 </a:t>
            </a:r>
            <a:r>
              <a:rPr lang="en-US" dirty="0" err="1"/>
              <a:t>Wochen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Moderate </a:t>
            </a:r>
            <a:r>
              <a:rPr lang="en-US" dirty="0" err="1">
                <a:solidFill>
                  <a:srgbClr val="FF0000"/>
                </a:solidFill>
              </a:rPr>
              <a:t>Evidenz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 smtClean="0"/>
              <a:t>Szreduktion</a:t>
            </a:r>
            <a:r>
              <a:rPr lang="en-US" dirty="0" smtClean="0"/>
              <a:t> </a:t>
            </a:r>
            <a:r>
              <a:rPr lang="en-US" dirty="0"/>
              <a:t>&gt;6 </a:t>
            </a:r>
            <a:r>
              <a:rPr lang="en-US" dirty="0" err="1"/>
              <a:t>Wochen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Zervikale</a:t>
            </a:r>
            <a:r>
              <a:rPr lang="en-US" b="1" dirty="0"/>
              <a:t> </a:t>
            </a:r>
            <a:r>
              <a:rPr lang="en-US" b="1" dirty="0" err="1" smtClean="0"/>
              <a:t>transforaminal</a:t>
            </a:r>
            <a:r>
              <a:rPr lang="en-US" b="1" dirty="0" smtClean="0"/>
              <a:t> </a:t>
            </a:r>
            <a:r>
              <a:rPr lang="en-US" dirty="0" err="1"/>
              <a:t>bei</a:t>
            </a:r>
            <a:r>
              <a:rPr lang="en-US" dirty="0"/>
              <a:t> </a:t>
            </a:r>
            <a:r>
              <a:rPr lang="en-US" dirty="0" err="1"/>
              <a:t>zervikalen</a:t>
            </a:r>
            <a:r>
              <a:rPr lang="en-US" dirty="0"/>
              <a:t> </a:t>
            </a:r>
            <a:r>
              <a:rPr lang="en-US" dirty="0" err="1"/>
              <a:t>Radikulopathien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Moderate </a:t>
            </a:r>
            <a:r>
              <a:rPr lang="en-US" dirty="0" err="1">
                <a:solidFill>
                  <a:srgbClr val="FF0000"/>
                </a:solidFill>
              </a:rPr>
              <a:t>Evidenz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200" dirty="0"/>
              <a:t>Pain Physician 2007; 10:185-212, systemic review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309" y="2107585"/>
            <a:ext cx="2890405" cy="34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der </a:t>
            </a:r>
            <a:r>
              <a:rPr lang="de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</a:t>
            </a:r>
            <a:r>
              <a:rPr lang="de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Abklärung der </a:t>
            </a:r>
            <a:r>
              <a:rPr lang="de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Fazettengelenke</a:t>
            </a:r>
            <a:r>
              <a:rPr lang="de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mittels Medial </a:t>
            </a:r>
            <a:r>
              <a:rPr lang="de-CH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Branch</a:t>
            </a:r>
            <a:r>
              <a:rPr lang="de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Block (MBB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803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800" dirty="0" smtClean="0">
                <a:solidFill>
                  <a:srgbClr val="FF0000"/>
                </a:solidFill>
              </a:rPr>
              <a:t> Starke Evidenz </a:t>
            </a:r>
            <a:r>
              <a:rPr lang="de-CH" sz="2800" dirty="0" smtClean="0"/>
              <a:t>für lumbal und zervikal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 smtClean="0">
                <a:solidFill>
                  <a:srgbClr val="FF0000"/>
                </a:solidFill>
              </a:rPr>
              <a:t> Moderate</a:t>
            </a:r>
            <a:r>
              <a:rPr lang="de-CH" sz="2800" dirty="0" smtClean="0"/>
              <a:t> Evidenz für thorakal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Systematic review of diagnostic utility of facet (zygapophysial) joint injections in chronic spinal pain: an update, </a:t>
            </a:r>
            <a:r>
              <a:rPr lang="en-US" dirty="0"/>
              <a:t>Pain Physician 2007 Jan;10(1):213-28</a:t>
            </a: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453" y="1886624"/>
            <a:ext cx="2143125" cy="21431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223" y="2514131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Thermokoagulation der MBB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Auch hier besteht eine </a:t>
            </a:r>
            <a:r>
              <a:rPr lang="de-CH" dirty="0" smtClean="0">
                <a:solidFill>
                  <a:srgbClr val="FF0000"/>
                </a:solidFill>
              </a:rPr>
              <a:t>starke Evidenz </a:t>
            </a:r>
            <a:r>
              <a:rPr lang="de-CH" dirty="0" smtClean="0"/>
              <a:t>mit gut geführten RCT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Durchschnittliche Dauer der </a:t>
            </a:r>
            <a:r>
              <a:rPr lang="de-CH" dirty="0" err="1" smtClean="0"/>
              <a:t>Szreduktion</a:t>
            </a:r>
            <a:r>
              <a:rPr lang="de-CH" dirty="0" smtClean="0"/>
              <a:t> nach </a:t>
            </a:r>
            <a:r>
              <a:rPr lang="de-CH" dirty="0" err="1" smtClean="0"/>
              <a:t>Thermo</a:t>
            </a:r>
            <a:r>
              <a:rPr lang="de-CH" dirty="0" smtClean="0"/>
              <a:t>: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6" y="2761074"/>
            <a:ext cx="5471434" cy="334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55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Epidurale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Neurostimulation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i="1" dirty="0"/>
              <a:t> </a:t>
            </a:r>
            <a:r>
              <a:rPr lang="en-US" b="1" dirty="0" smtClean="0"/>
              <a:t>Failed back surgery syndrome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Level </a:t>
            </a:r>
            <a:r>
              <a:rPr lang="en-US" dirty="0">
                <a:solidFill>
                  <a:srgbClr val="FF0000"/>
                </a:solidFill>
              </a:rPr>
              <a:t>II-1 or II-2 </a:t>
            </a:r>
            <a:r>
              <a:rPr lang="en-US" dirty="0"/>
              <a:t>for clinical use on a long-term </a:t>
            </a:r>
            <a:r>
              <a:rPr lang="en-US" dirty="0" smtClean="0"/>
              <a:t>basis (Level I-V)</a:t>
            </a:r>
            <a:endParaRPr lang="en-US" i="1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smtClean="0"/>
              <a:t>Spinal </a:t>
            </a:r>
            <a:r>
              <a:rPr lang="en-US" i="1" dirty="0"/>
              <a:t>cord stimulation for patients with failed back surgery syndrome: a systematic </a:t>
            </a:r>
            <a:r>
              <a:rPr lang="en-US" i="1" dirty="0" smtClean="0"/>
              <a:t>review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CH" sz="1400" dirty="0"/>
              <a:t>Frey </a:t>
            </a:r>
            <a:r>
              <a:rPr lang="de-CH" sz="1400" dirty="0" smtClean="0"/>
              <a:t>ME, </a:t>
            </a:r>
            <a:r>
              <a:rPr lang="de-CH" sz="1400" dirty="0" err="1"/>
              <a:t>Manchikanti</a:t>
            </a:r>
            <a:r>
              <a:rPr lang="de-CH" sz="1400" dirty="0"/>
              <a:t> L, Benyamin RM, Schultz DM, Smith HS, Cohen </a:t>
            </a:r>
            <a:r>
              <a:rPr lang="de-CH" sz="1400" dirty="0" smtClean="0"/>
              <a:t>SP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Pain Physician. 2009 Mar-Apr;12(2):379-97</a:t>
            </a:r>
            <a:endParaRPr lang="de-CH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/>
              <a:t>The limitations </a:t>
            </a:r>
            <a:r>
              <a:rPr lang="en-US" sz="1400" dirty="0"/>
              <a:t>of this review included the paucity and heterogeneity of the </a:t>
            </a:r>
            <a:r>
              <a:rPr lang="en-US" sz="1400" dirty="0" smtClean="0"/>
              <a:t>literature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i="1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400" i="1" dirty="0" smtClean="0"/>
              <a:t> </a:t>
            </a:r>
            <a:r>
              <a:rPr lang="en-US" b="1" dirty="0" smtClean="0"/>
              <a:t>CRPS </a:t>
            </a:r>
            <a:r>
              <a:rPr lang="en-US" b="1" dirty="0" err="1" smtClean="0"/>
              <a:t>Typ</a:t>
            </a:r>
            <a:r>
              <a:rPr lang="en-US" b="1" dirty="0" smtClean="0"/>
              <a:t> I </a:t>
            </a:r>
            <a:r>
              <a:rPr lang="en-US" dirty="0" smtClean="0"/>
              <a:t>(</a:t>
            </a:r>
            <a:r>
              <a:rPr lang="en-US" dirty="0" err="1" smtClean="0"/>
              <a:t>meist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Bagatelltrauma</a:t>
            </a:r>
            <a:r>
              <a:rPr lang="en-US" dirty="0" smtClean="0"/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NNT SCS </a:t>
            </a:r>
            <a:r>
              <a:rPr lang="en-US" dirty="0" err="1" smtClean="0"/>
              <a:t>bei</a:t>
            </a:r>
            <a:r>
              <a:rPr lang="en-US" dirty="0" smtClean="0"/>
              <a:t> FBSS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beinbetonten</a:t>
            </a:r>
            <a:r>
              <a:rPr lang="en-US" dirty="0" smtClean="0"/>
              <a:t> </a:t>
            </a:r>
            <a:r>
              <a:rPr lang="en-US" dirty="0" err="1" smtClean="0"/>
              <a:t>Szen</a:t>
            </a:r>
            <a:r>
              <a:rPr lang="en-US" dirty="0" smtClean="0"/>
              <a:t> 2.1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 NNT </a:t>
            </a:r>
            <a:r>
              <a:rPr lang="en-US" dirty="0" err="1" smtClean="0"/>
              <a:t>ReOP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FBSS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beinbetonten</a:t>
            </a:r>
            <a:r>
              <a:rPr lang="en-US" dirty="0" smtClean="0"/>
              <a:t> </a:t>
            </a:r>
            <a:r>
              <a:rPr lang="en-US" dirty="0" err="1" smtClean="0"/>
              <a:t>Szen</a:t>
            </a:r>
            <a:r>
              <a:rPr lang="en-US" dirty="0" smtClean="0"/>
              <a:t> 8,4</a:t>
            </a: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 err="1" smtClean="0"/>
              <a:t>Bei</a:t>
            </a:r>
            <a:r>
              <a:rPr lang="en-US" dirty="0" smtClean="0"/>
              <a:t> 60-80% effective </a:t>
            </a:r>
            <a:r>
              <a:rPr lang="en-US" dirty="0" err="1" smtClean="0"/>
              <a:t>SzReduktion</a:t>
            </a:r>
            <a:endParaRPr lang="en-US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Spinal cord stimulation: indications and outcomes</a:t>
            </a:r>
            <a:r>
              <a:rPr lang="en-US" sz="1400" dirty="0" smtClean="0"/>
              <a:t>. </a:t>
            </a:r>
            <a:r>
              <a:rPr lang="de-CH" sz="1400" dirty="0"/>
              <a:t>Lee </a:t>
            </a:r>
            <a:r>
              <a:rPr lang="de-CH" sz="1400" dirty="0" smtClean="0"/>
              <a:t>AW, </a:t>
            </a:r>
            <a:r>
              <a:rPr lang="de-CH" sz="1400" dirty="0" err="1"/>
              <a:t>Pilitsis</a:t>
            </a:r>
            <a:r>
              <a:rPr lang="de-CH" sz="1400" dirty="0"/>
              <a:t> </a:t>
            </a:r>
            <a:r>
              <a:rPr lang="de-CH" sz="1400" dirty="0" smtClean="0"/>
              <a:t>JG. </a:t>
            </a:r>
            <a:r>
              <a:rPr lang="pt-BR" sz="1400" dirty="0"/>
              <a:t>Neurosurg </a:t>
            </a:r>
            <a:r>
              <a:rPr lang="pt-BR" sz="1400" dirty="0" smtClean="0"/>
              <a:t>Focus. 2006 </a:t>
            </a:r>
            <a:r>
              <a:rPr lang="pt-BR" sz="1400" dirty="0"/>
              <a:t>Dec 15;21(6):E3.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177449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Medikamente in der Schmerztherapie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smtClean="0"/>
              <a:t>Speziell neuropathische Schmerzen:</a:t>
            </a:r>
            <a:br>
              <a:rPr lang="de-CH" dirty="0" smtClean="0"/>
            </a:br>
            <a:endParaRPr lang="de-CH" dirty="0" smtClean="0"/>
          </a:p>
          <a:p>
            <a:r>
              <a:rPr lang="de-CH" u="sng" dirty="0" smtClean="0"/>
              <a:t>Medikament				NNT (für mind. 30-50% </a:t>
            </a:r>
            <a:r>
              <a:rPr lang="de-CH" u="sng" dirty="0" err="1" smtClean="0"/>
              <a:t>SzRed</a:t>
            </a:r>
            <a:r>
              <a:rPr lang="de-CH" u="sng" dirty="0" smtClean="0"/>
              <a:t>)</a:t>
            </a:r>
          </a:p>
          <a:p>
            <a:r>
              <a:rPr lang="de-CH" dirty="0" smtClean="0"/>
              <a:t>TCA (</a:t>
            </a:r>
            <a:r>
              <a:rPr lang="de-CH" dirty="0" err="1" smtClean="0"/>
              <a:t>Amitriptylin</a:t>
            </a:r>
            <a:r>
              <a:rPr lang="de-CH" dirty="0" smtClean="0"/>
              <a:t>, </a:t>
            </a:r>
            <a:r>
              <a:rPr lang="de-CH" dirty="0" err="1" smtClean="0"/>
              <a:t>Nortriptylin</a:t>
            </a:r>
            <a:r>
              <a:rPr lang="de-CH" dirty="0" smtClean="0"/>
              <a:t> etc.)		3,6</a:t>
            </a:r>
          </a:p>
          <a:p>
            <a:r>
              <a:rPr lang="de-CH" dirty="0" smtClean="0"/>
              <a:t>SNRI (</a:t>
            </a:r>
            <a:r>
              <a:rPr lang="de-CH" dirty="0" err="1" smtClean="0"/>
              <a:t>Duloxetin</a:t>
            </a:r>
            <a:r>
              <a:rPr lang="de-CH" dirty="0" smtClean="0"/>
              <a:t>, </a:t>
            </a:r>
            <a:r>
              <a:rPr lang="de-CH" dirty="0" err="1" smtClean="0"/>
              <a:t>Venlafaxin</a:t>
            </a:r>
            <a:r>
              <a:rPr lang="de-CH" dirty="0" smtClean="0"/>
              <a:t>)		6,4</a:t>
            </a:r>
          </a:p>
          <a:p>
            <a:r>
              <a:rPr lang="de-CH" dirty="0" err="1" smtClean="0"/>
              <a:t>Pregbalin</a:t>
            </a:r>
            <a:r>
              <a:rPr lang="de-CH" dirty="0" smtClean="0"/>
              <a:t>, </a:t>
            </a:r>
            <a:r>
              <a:rPr lang="de-CH" dirty="0" err="1" smtClean="0"/>
              <a:t>Gabapentin</a:t>
            </a:r>
            <a:r>
              <a:rPr lang="de-CH" dirty="0" smtClean="0"/>
              <a:t>			4,5 (bei diabetischer Polyneuropathie)</a:t>
            </a:r>
          </a:p>
          <a:p>
            <a:r>
              <a:rPr lang="de-CH" dirty="0" err="1" smtClean="0"/>
              <a:t>Carbamazepin</a:t>
            </a:r>
            <a:r>
              <a:rPr lang="de-CH" dirty="0" smtClean="0"/>
              <a:t>, </a:t>
            </a:r>
            <a:r>
              <a:rPr lang="de-CH" dirty="0" err="1" smtClean="0"/>
              <a:t>Oxcarbazepin</a:t>
            </a:r>
            <a:r>
              <a:rPr lang="de-CH" dirty="0" smtClean="0"/>
              <a:t>, </a:t>
            </a:r>
            <a:r>
              <a:rPr lang="de-CH" dirty="0" err="1" smtClean="0"/>
              <a:t>Lamotrigin</a:t>
            </a:r>
            <a:r>
              <a:rPr lang="de-CH" dirty="0" smtClean="0"/>
              <a:t>,	Wirkungs-/NW-Profil schlecht</a:t>
            </a:r>
          </a:p>
          <a:p>
            <a:r>
              <a:rPr lang="de-CH" dirty="0" err="1" smtClean="0"/>
              <a:t>Topiramat</a:t>
            </a:r>
            <a:r>
              <a:rPr lang="de-CH" dirty="0" smtClean="0"/>
              <a:t>, </a:t>
            </a:r>
            <a:r>
              <a:rPr lang="de-CH" dirty="0" err="1" smtClean="0"/>
              <a:t>Valproat</a:t>
            </a:r>
            <a:endParaRPr lang="de-CH" dirty="0" smtClean="0"/>
          </a:p>
          <a:p>
            <a:r>
              <a:rPr lang="de-CH" dirty="0" smtClean="0"/>
              <a:t>Opioide					sollen mind. gleichgut sein wie TCA oder</a:t>
            </a:r>
          </a:p>
          <a:p>
            <a:pPr marL="1471400" lvl="8" indent="0">
              <a:buNone/>
            </a:pPr>
            <a:r>
              <a:rPr lang="de-CH" sz="2000" dirty="0"/>
              <a:t>	</a:t>
            </a:r>
            <a:r>
              <a:rPr lang="de-CH" sz="2000" dirty="0" smtClean="0"/>
              <a:t>			</a:t>
            </a:r>
            <a:r>
              <a:rPr lang="de-CH" sz="2000" dirty="0" err="1" smtClean="0"/>
              <a:t>Antikonvulsiva</a:t>
            </a:r>
            <a:r>
              <a:rPr lang="de-CH" sz="2000" dirty="0" smtClean="0"/>
              <a:t> </a:t>
            </a:r>
          </a:p>
          <a:p>
            <a:r>
              <a:rPr lang="de-CH" sz="1700" dirty="0" smtClean="0"/>
              <a:t>Ansprechen der </a:t>
            </a:r>
            <a:r>
              <a:rPr lang="de-CH" sz="1700" dirty="0" err="1" smtClean="0"/>
              <a:t>neuropath</a:t>
            </a:r>
            <a:r>
              <a:rPr lang="de-CH" sz="1700" dirty="0" smtClean="0"/>
              <a:t>. </a:t>
            </a:r>
            <a:r>
              <a:rPr lang="de-CH" sz="1700" dirty="0" err="1" smtClean="0"/>
              <a:t>Szen</a:t>
            </a:r>
            <a:r>
              <a:rPr lang="de-CH" sz="1700" dirty="0" smtClean="0"/>
              <a:t> auf die einzelnen </a:t>
            </a:r>
            <a:r>
              <a:rPr lang="de-CH" sz="1700" dirty="0" err="1" smtClean="0"/>
              <a:t>Medi</a:t>
            </a:r>
            <a:r>
              <a:rPr lang="de-CH" sz="1700" dirty="0" smtClean="0"/>
              <a:t> ist insgesamt eher moderat und in publizierten Studien eher überschätzt</a:t>
            </a:r>
          </a:p>
        </p:txBody>
      </p:sp>
    </p:spTree>
    <p:extLst>
      <p:ext uri="{BB962C8B-B14F-4D97-AF65-F5344CB8AC3E}">
        <p14:creationId xmlns:p14="http://schemas.microsoft.com/office/powerpoint/2010/main" val="995888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Medikamente in der Schmerztherapie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 smtClean="0"/>
              <a:t>Lidocainpflaster</a:t>
            </a:r>
            <a:r>
              <a:rPr lang="de-CH" dirty="0" smtClean="0"/>
              <a:t>				Evidenz tief</a:t>
            </a:r>
          </a:p>
          <a:p>
            <a:pPr marL="0" indent="0">
              <a:buNone/>
            </a:pPr>
            <a:r>
              <a:rPr lang="de-CH" dirty="0" err="1" smtClean="0"/>
              <a:t>Capsaicinpflaster</a:t>
            </a:r>
            <a:r>
              <a:rPr lang="de-CH" dirty="0" smtClean="0"/>
              <a:t> (</a:t>
            </a:r>
            <a:r>
              <a:rPr lang="de-CH" dirty="0" err="1" smtClean="0"/>
              <a:t>Qutenza</a:t>
            </a:r>
            <a:r>
              <a:rPr lang="de-CH" dirty="0" smtClean="0"/>
              <a:t> 8%)		NNT 11 (7-19)</a:t>
            </a:r>
          </a:p>
          <a:p>
            <a:pPr marL="0" indent="0">
              <a:buNone/>
            </a:pPr>
            <a:r>
              <a:rPr lang="de-CH" dirty="0" smtClean="0"/>
              <a:t>Paracetamol				NNT 4</a:t>
            </a:r>
          </a:p>
          <a:p>
            <a:pPr marL="0" indent="0">
              <a:buNone/>
            </a:pPr>
            <a:r>
              <a:rPr lang="de-CH" dirty="0" smtClean="0"/>
              <a:t>ASS (650mg)				NNT 4-5</a:t>
            </a:r>
          </a:p>
          <a:p>
            <a:pPr marL="0" indent="0">
              <a:buNone/>
            </a:pPr>
            <a:r>
              <a:rPr lang="de-CH" dirty="0" err="1" smtClean="0"/>
              <a:t>Diclofenac</a:t>
            </a:r>
            <a:r>
              <a:rPr lang="de-CH" dirty="0" smtClean="0"/>
              <a:t>				NNT 2,3</a:t>
            </a:r>
          </a:p>
          <a:p>
            <a:pPr marL="0" indent="0">
              <a:buNone/>
            </a:pPr>
            <a:r>
              <a:rPr lang="de-CH" dirty="0" smtClean="0"/>
              <a:t>Ibuprofen (400mg)			NNT 2,7</a:t>
            </a:r>
          </a:p>
          <a:p>
            <a:pPr marL="0" indent="0">
              <a:buNone/>
            </a:pPr>
            <a:r>
              <a:rPr lang="de-CH" dirty="0" err="1" smtClean="0"/>
              <a:t>Naproxen</a:t>
            </a:r>
            <a:r>
              <a:rPr lang="de-CH" dirty="0" smtClean="0"/>
              <a:t> (300mg)			NNT 4-5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5732" y="3439391"/>
            <a:ext cx="3060767" cy="203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07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1319645" y="287338"/>
            <a:ext cx="10872355" cy="835025"/>
          </a:xfrm>
        </p:spPr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Cave NSAR und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Coxibe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319645" y="1234786"/>
            <a:ext cx="8356600" cy="466566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319645" y="5992090"/>
            <a:ext cx="8356600" cy="503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CH" sz="1400" b="1" dirty="0"/>
          </a:p>
          <a:p>
            <a:pPr>
              <a:defRPr/>
            </a:pPr>
            <a:r>
              <a:rPr lang="de-CH" sz="1400" b="1" dirty="0" err="1"/>
              <a:t>Cardiovascular</a:t>
            </a:r>
            <a:r>
              <a:rPr lang="de-CH" sz="1400" b="1" dirty="0"/>
              <a:t> </a:t>
            </a:r>
            <a:r>
              <a:rPr lang="de-CH" sz="1400" b="1" dirty="0" err="1"/>
              <a:t>safety</a:t>
            </a:r>
            <a:r>
              <a:rPr lang="de-CH" sz="1400" b="1" dirty="0"/>
              <a:t> </a:t>
            </a:r>
            <a:r>
              <a:rPr lang="de-CH" sz="1400" b="1" dirty="0" err="1"/>
              <a:t>of</a:t>
            </a:r>
            <a:r>
              <a:rPr lang="de-CH" sz="1400" b="1" dirty="0"/>
              <a:t> non-</a:t>
            </a:r>
            <a:r>
              <a:rPr lang="de-CH" sz="1400" b="1" dirty="0" err="1"/>
              <a:t>steroidal</a:t>
            </a:r>
            <a:r>
              <a:rPr lang="de-CH" sz="1400" b="1" dirty="0"/>
              <a:t> anti-</a:t>
            </a:r>
            <a:r>
              <a:rPr lang="de-CH" sz="1400" b="1" dirty="0" err="1"/>
              <a:t>inflammatory</a:t>
            </a:r>
            <a:r>
              <a:rPr lang="de-CH" sz="1400" b="1" dirty="0"/>
              <a:t> </a:t>
            </a:r>
            <a:r>
              <a:rPr lang="de-CH" sz="1400" b="1" dirty="0" err="1"/>
              <a:t>drugs</a:t>
            </a:r>
            <a:r>
              <a:rPr lang="de-CH" sz="1400" b="1" dirty="0"/>
              <a:t>: </a:t>
            </a:r>
            <a:r>
              <a:rPr lang="de-CH" sz="1400" b="1" dirty="0" err="1"/>
              <a:t>network</a:t>
            </a:r>
            <a:r>
              <a:rPr lang="de-CH" sz="1400" b="1" dirty="0"/>
              <a:t> meta-</a:t>
            </a:r>
            <a:r>
              <a:rPr lang="de-CH" sz="1400" b="1" dirty="0" err="1"/>
              <a:t>analysis</a:t>
            </a:r>
            <a:endParaRPr lang="de-CH" sz="1400" b="1" dirty="0"/>
          </a:p>
          <a:p>
            <a:pPr>
              <a:defRPr/>
            </a:pPr>
            <a:r>
              <a:rPr lang="de-CH" sz="1400" i="1" dirty="0"/>
              <a:t>BMJ 2011; 342 </a:t>
            </a:r>
            <a:r>
              <a:rPr lang="de-CH" sz="1400" i="1" dirty="0" err="1"/>
              <a:t>doi</a:t>
            </a:r>
            <a:r>
              <a:rPr lang="de-CH" sz="1400" i="1" dirty="0"/>
              <a:t>: 10.1136/bmj.c7086 (</a:t>
            </a:r>
            <a:r>
              <a:rPr lang="de-CH" sz="1400" i="1" dirty="0" err="1"/>
              <a:t>Published</a:t>
            </a:r>
            <a:r>
              <a:rPr lang="de-CH" sz="1400" i="1" dirty="0"/>
              <a:t> 11 </a:t>
            </a:r>
            <a:r>
              <a:rPr lang="de-CH" sz="1400" i="1" dirty="0" err="1"/>
              <a:t>January</a:t>
            </a:r>
            <a:r>
              <a:rPr lang="de-CH" sz="1400" i="1" dirty="0"/>
              <a:t> 2011) </a:t>
            </a:r>
            <a:r>
              <a:rPr lang="de-CH" sz="1400" i="1" dirty="0" err="1"/>
              <a:t>Cite</a:t>
            </a:r>
            <a:r>
              <a:rPr lang="de-CH" sz="1400" i="1" dirty="0"/>
              <a:t> </a:t>
            </a:r>
            <a:r>
              <a:rPr lang="de-CH" sz="1400" i="1" dirty="0" err="1"/>
              <a:t>this</a:t>
            </a:r>
            <a:r>
              <a:rPr lang="de-CH" sz="1400" i="1" dirty="0"/>
              <a:t> </a:t>
            </a:r>
            <a:r>
              <a:rPr lang="de-CH" sz="1400" i="1" dirty="0" err="1"/>
              <a:t>as</a:t>
            </a:r>
            <a:r>
              <a:rPr lang="de-CH" sz="1400" i="1" dirty="0"/>
              <a:t>: BMJ 2011;342:c7086 </a:t>
            </a:r>
          </a:p>
          <a:p>
            <a:pPr algn="ctr">
              <a:defRPr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9768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Erfolge der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edikamentösen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SchmerzTh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202872"/>
            <a:ext cx="10058400" cy="3666221"/>
          </a:xfrm>
        </p:spPr>
        <p:txBody>
          <a:bodyPr/>
          <a:lstStyle/>
          <a:p>
            <a:r>
              <a:rPr lang="de-CH" altLang="de-DE" dirty="0"/>
              <a:t>Weniger als 50% der Patienten erreichen unter Pharmakotherapie eine Schmerzentlastung von mehr als 50% und viele leiden unter nicht tolerierbaren NW. </a:t>
            </a:r>
          </a:p>
          <a:p>
            <a:pPr>
              <a:buFont typeface="Wingdings 2" panose="05020102010507070707" pitchFamily="18" charset="2"/>
              <a:buNone/>
            </a:pPr>
            <a:r>
              <a:rPr lang="de-CH" altLang="de-DE" dirty="0"/>
              <a:t>	</a:t>
            </a:r>
            <a:r>
              <a:rPr lang="de-CH" altLang="de-DE" sz="1800" dirty="0"/>
              <a:t>(</a:t>
            </a:r>
            <a:r>
              <a:rPr lang="de-CH" altLang="de-DE" sz="1800" i="1" dirty="0" err="1"/>
              <a:t>Finnerup</a:t>
            </a:r>
            <a:r>
              <a:rPr lang="de-CH" altLang="de-DE" sz="1800" i="1" dirty="0"/>
              <a:t> NB et al. </a:t>
            </a:r>
            <a:r>
              <a:rPr lang="de-CH" altLang="de-DE" sz="1800" i="1" dirty="0" err="1"/>
              <a:t>Pain</a:t>
            </a:r>
            <a:r>
              <a:rPr lang="de-CH" altLang="de-DE" sz="1800" i="1" dirty="0"/>
              <a:t> 2005 ; Eisenberg E. JAMA 2005)</a:t>
            </a:r>
          </a:p>
          <a:p>
            <a:pPr>
              <a:buFont typeface="Wingdings 2" panose="05020102010507070707" pitchFamily="18" charset="2"/>
              <a:buNone/>
            </a:pPr>
            <a:endParaRPr lang="de-CH" altLang="de-DE" sz="1800" i="1" dirty="0"/>
          </a:p>
          <a:p>
            <a:r>
              <a:rPr lang="de-CH" altLang="de-DE" dirty="0"/>
              <a:t>Viele Patienten erleben nicht tolerierbare </a:t>
            </a:r>
            <a:r>
              <a:rPr lang="de-CH" altLang="de-DE" dirty="0" smtClean="0"/>
              <a:t>NW </a:t>
            </a:r>
            <a:r>
              <a:rPr lang="de-CH" altLang="de-DE" dirty="0"/>
              <a:t>(z.B. Sedierung, kognitive Einschränkungen, Somnolenz, Übelkeit, Obstipation)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bei Rückenoperationen</a:t>
            </a:r>
            <a:endParaRPr lang="de-CH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3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</a:t>
            </a:r>
            <a:endParaRPr lang="de-CH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1097280" y="1845734"/>
            <a:ext cx="10058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Evidenz bezeichnet das dem Augenschein nach </a:t>
            </a:r>
            <a:r>
              <a:rPr lang="de-CH" sz="3600" dirty="0">
                <a:solidFill>
                  <a:srgbClr val="FF0000"/>
                </a:solidFill>
              </a:rPr>
              <a:t>unbezweifelbar Erkennbare </a:t>
            </a:r>
            <a:r>
              <a:rPr lang="de-C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oder die unmittelbare, mit besonderem Wahrheitsanspruch auftretende </a:t>
            </a:r>
            <a:r>
              <a:rPr lang="de-CH" sz="3600" dirty="0">
                <a:solidFill>
                  <a:srgbClr val="FF0000"/>
                </a:solidFill>
              </a:rPr>
              <a:t>vollständige Einsicht</a:t>
            </a:r>
            <a:r>
              <a:rPr lang="de-CH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de-CH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e-CH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Wikipedia</a:t>
            </a:r>
            <a:endParaRPr lang="de-CH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3027" y="4104410"/>
            <a:ext cx="1478973" cy="22225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Häufigste </a:t>
            </a:r>
            <a:r>
              <a:rPr lang="de-CH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RückenOP</a:t>
            </a:r>
            <a:endParaRPr lang="de-CH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800" dirty="0" err="1" smtClean="0"/>
              <a:t>Discushernien</a:t>
            </a:r>
            <a:r>
              <a:rPr lang="de-CH" sz="2800" dirty="0" smtClean="0"/>
              <a:t> OP (2011 7600 OP in der CH, 20% mehr als 2007, Tendenz steigend)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 smtClean="0"/>
              <a:t>Spinalkanalstenosen OP (13/100`000 Einwohner/Jahr)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91" y="3667992"/>
            <a:ext cx="3979809" cy="264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CH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DH-Operationen</a:t>
            </a:r>
            <a:endParaRPr lang="de-CH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sz="2200" dirty="0" smtClean="0"/>
              <a:t>Evidenz der </a:t>
            </a:r>
            <a:r>
              <a:rPr lang="de-CH" sz="2200" dirty="0" err="1" smtClean="0"/>
              <a:t>klin</a:t>
            </a:r>
            <a:r>
              <a:rPr lang="de-CH" sz="2200" dirty="0" smtClean="0"/>
              <a:t> Untersuchungen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 smtClean="0"/>
              <a:t> Evidenz der Bildgebung (MRI)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 smtClean="0"/>
              <a:t> Evidenz der DH-OP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 smtClean="0"/>
              <a:t> Evidenz der </a:t>
            </a:r>
            <a:r>
              <a:rPr lang="de-CH" sz="2200" dirty="0" err="1" smtClean="0"/>
              <a:t>PhysioTh</a:t>
            </a:r>
            <a:endParaRPr lang="de-CH" sz="2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16" y="2522831"/>
            <a:ext cx="3558886" cy="266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Symptomatische DH und Evidenz der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Diagnosesicherung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sz="2200" dirty="0" err="1" smtClean="0"/>
              <a:t>Physical</a:t>
            </a:r>
            <a:r>
              <a:rPr lang="de-CH" sz="2200" dirty="0" smtClean="0"/>
              <a:t> </a:t>
            </a:r>
            <a:r>
              <a:rPr lang="de-CH" sz="2200" dirty="0" err="1" smtClean="0"/>
              <a:t>examination</a:t>
            </a:r>
            <a:r>
              <a:rPr lang="de-CH" sz="2200" dirty="0" smtClean="0"/>
              <a:t> </a:t>
            </a:r>
            <a:r>
              <a:rPr lang="de-CH" sz="2200" dirty="0" err="1" smtClean="0"/>
              <a:t>for</a:t>
            </a:r>
            <a:r>
              <a:rPr lang="de-CH" sz="2200" dirty="0" smtClean="0"/>
              <a:t> </a:t>
            </a:r>
            <a:r>
              <a:rPr lang="de-CH" sz="2200" dirty="0" err="1" smtClean="0"/>
              <a:t>lumbar</a:t>
            </a:r>
            <a:r>
              <a:rPr lang="de-CH" sz="2200" dirty="0" smtClean="0"/>
              <a:t> </a:t>
            </a:r>
            <a:r>
              <a:rPr lang="de-CH" sz="2200" dirty="0" err="1" smtClean="0"/>
              <a:t>radiculopathy</a:t>
            </a:r>
            <a:r>
              <a:rPr lang="de-CH" sz="2200" dirty="0" smtClean="0"/>
              <a:t> due </a:t>
            </a:r>
            <a:r>
              <a:rPr lang="de-CH" sz="2200" dirty="0" err="1" smtClean="0"/>
              <a:t>to</a:t>
            </a:r>
            <a:r>
              <a:rPr lang="de-CH" sz="2200" dirty="0" smtClean="0"/>
              <a:t> </a:t>
            </a:r>
            <a:r>
              <a:rPr lang="de-CH" sz="2200" dirty="0" err="1" smtClean="0"/>
              <a:t>disc</a:t>
            </a:r>
            <a:r>
              <a:rPr lang="de-CH" sz="2200" dirty="0" smtClean="0"/>
              <a:t> </a:t>
            </a:r>
            <a:r>
              <a:rPr lang="de-CH" sz="2200" dirty="0" err="1" smtClean="0"/>
              <a:t>herniation</a:t>
            </a:r>
            <a:r>
              <a:rPr lang="de-CH" sz="2200" dirty="0" smtClean="0"/>
              <a:t> in </a:t>
            </a:r>
            <a:r>
              <a:rPr lang="de-CH" sz="2200" dirty="0" err="1" smtClean="0"/>
              <a:t>patients</a:t>
            </a:r>
            <a:r>
              <a:rPr lang="de-CH" sz="2200" dirty="0" smtClean="0"/>
              <a:t> </a:t>
            </a:r>
            <a:r>
              <a:rPr lang="de-CH" sz="2200" dirty="0" err="1" smtClean="0"/>
              <a:t>with</a:t>
            </a:r>
            <a:r>
              <a:rPr lang="de-CH" sz="2200" dirty="0" smtClean="0"/>
              <a:t> </a:t>
            </a:r>
            <a:r>
              <a:rPr lang="de-CH" sz="2200" dirty="0" err="1" smtClean="0"/>
              <a:t>low</a:t>
            </a:r>
            <a:r>
              <a:rPr lang="de-CH" sz="2200" dirty="0" smtClean="0"/>
              <a:t>-back </a:t>
            </a:r>
            <a:r>
              <a:rPr lang="de-CH" sz="2200" dirty="0" err="1" smtClean="0"/>
              <a:t>pain</a:t>
            </a:r>
            <a:r>
              <a:rPr lang="de-CH" sz="2200" dirty="0" smtClean="0"/>
              <a:t>; </a:t>
            </a:r>
            <a:r>
              <a:rPr lang="de-CH" sz="2200" dirty="0" err="1" smtClean="0"/>
              <a:t>review</a:t>
            </a:r>
            <a:r>
              <a:rPr lang="de-CH" sz="2200" dirty="0" smtClean="0"/>
              <a:t> (Van der </a:t>
            </a:r>
            <a:r>
              <a:rPr lang="de-CH" sz="2200" dirty="0" err="1" smtClean="0"/>
              <a:t>Winst</a:t>
            </a:r>
            <a:r>
              <a:rPr lang="de-CH" sz="2200" dirty="0" smtClean="0"/>
              <a:t> </a:t>
            </a:r>
            <a:r>
              <a:rPr lang="de-CH" sz="2200" dirty="0" err="1" smtClean="0"/>
              <a:t>Dawm</a:t>
            </a:r>
            <a:r>
              <a:rPr lang="de-CH" sz="2200" dirty="0" smtClean="0"/>
              <a:t> et al)</a:t>
            </a:r>
            <a:r>
              <a:rPr lang="de-CH" sz="1100" dirty="0" smtClean="0"/>
              <a:t>; </a:t>
            </a:r>
            <a:r>
              <a:rPr lang="de-CH" sz="1100" dirty="0" err="1" smtClean="0"/>
              <a:t>Cochrane</a:t>
            </a:r>
            <a:r>
              <a:rPr lang="de-CH" sz="1100" dirty="0" smtClean="0"/>
              <a:t> </a:t>
            </a:r>
            <a:r>
              <a:rPr lang="de-CH" sz="1100" dirty="0" err="1" smtClean="0"/>
              <a:t>database</a:t>
            </a:r>
            <a:r>
              <a:rPr lang="de-CH" sz="1100" dirty="0" smtClean="0"/>
              <a:t> </a:t>
            </a:r>
            <a:r>
              <a:rPr lang="de-CH" sz="1100" dirty="0" err="1" smtClean="0"/>
              <a:t>systematic</a:t>
            </a:r>
            <a:r>
              <a:rPr lang="de-CH" sz="1100" dirty="0" smtClean="0"/>
              <a:t> </a:t>
            </a:r>
            <a:r>
              <a:rPr lang="de-CH" sz="1100" dirty="0" err="1" smtClean="0"/>
              <a:t>review</a:t>
            </a:r>
            <a:r>
              <a:rPr lang="de-CH" sz="1100" dirty="0" smtClean="0"/>
              <a:t> 2010, </a:t>
            </a:r>
            <a:r>
              <a:rPr lang="de-CH" sz="1100" dirty="0" err="1" smtClean="0"/>
              <a:t>Issue</a:t>
            </a:r>
            <a:r>
              <a:rPr lang="de-CH" sz="1100" dirty="0" smtClean="0"/>
              <a:t> 2, Art. </a:t>
            </a:r>
            <a:r>
              <a:rPr lang="de-CH" sz="1100" dirty="0" err="1" smtClean="0"/>
              <a:t>No</a:t>
            </a:r>
            <a:r>
              <a:rPr lang="de-CH" sz="1100" dirty="0" smtClean="0"/>
              <a:t>.: CD007431</a:t>
            </a:r>
          </a:p>
          <a:p>
            <a:pPr marL="0" indent="0">
              <a:buNone/>
            </a:pPr>
            <a:endParaRPr lang="de-CH" sz="1100" dirty="0" smtClean="0"/>
          </a:p>
          <a:p>
            <a:pPr marL="464058" lvl="1" indent="-171450">
              <a:buFont typeface="Symbol" panose="05050102010706020507" pitchFamily="18" charset="2"/>
              <a:buChar char="-"/>
            </a:pPr>
            <a:r>
              <a:rPr lang="de-CH" sz="1400" dirty="0" smtClean="0"/>
              <a:t>16 </a:t>
            </a:r>
            <a:r>
              <a:rPr lang="de-CH" sz="1400" dirty="0" err="1" smtClean="0"/>
              <a:t>Cohortenstudien</a:t>
            </a:r>
            <a:r>
              <a:rPr lang="de-CH" sz="1400" dirty="0" smtClean="0"/>
              <a:t>, 3 Case </a:t>
            </a:r>
            <a:r>
              <a:rPr lang="de-CH" sz="1400" dirty="0" err="1" smtClean="0"/>
              <a:t>controll</a:t>
            </a:r>
            <a:r>
              <a:rPr lang="de-CH" sz="1400" dirty="0" smtClean="0"/>
              <a:t> Studien, 1 Studien in Hausarztpopulation</a:t>
            </a:r>
          </a:p>
          <a:p>
            <a:pPr marL="464058" lvl="1" indent="-171450">
              <a:buFont typeface="Symbol" panose="05050102010706020507" pitchFamily="18" charset="2"/>
              <a:buChar char="-"/>
            </a:pPr>
            <a:r>
              <a:rPr lang="de-CH" sz="1400" dirty="0" smtClean="0"/>
              <a:t>Folgende Tests alleine für sich schlossen schlecht ab (Skoliose, Paresen, Muskelschwächen, Atrophien, verminderte Reflexe, Sensibilitätsdefizite)</a:t>
            </a:r>
          </a:p>
          <a:p>
            <a:pPr marL="464058" lvl="1" indent="-171450">
              <a:buFont typeface="Symbol" panose="05050102010706020507" pitchFamily="18" charset="2"/>
              <a:buChar char="-"/>
            </a:pPr>
            <a:r>
              <a:rPr lang="de-CH" sz="1400" dirty="0" smtClean="0"/>
              <a:t>In den meisten Studien </a:t>
            </a:r>
            <a:r>
              <a:rPr lang="de-CH" sz="1400" dirty="0" err="1" smtClean="0"/>
              <a:t>Lasègue</a:t>
            </a:r>
            <a:r>
              <a:rPr lang="de-CH" sz="1400" dirty="0" smtClean="0"/>
              <a:t> ausgewertet. In der </a:t>
            </a:r>
            <a:r>
              <a:rPr lang="de-CH" sz="1400" dirty="0" err="1" smtClean="0"/>
              <a:t>chir</a:t>
            </a:r>
            <a:r>
              <a:rPr lang="de-CH" sz="1400" dirty="0" smtClean="0"/>
              <a:t> Population (hier bereits hohe Prävalenz für DH) der </a:t>
            </a:r>
            <a:r>
              <a:rPr lang="de-CH" sz="1400" dirty="0" err="1" smtClean="0"/>
              <a:t>Lasègue</a:t>
            </a:r>
            <a:r>
              <a:rPr lang="de-CH" sz="1400" dirty="0" smtClean="0"/>
              <a:t> zeigte hohe Sensitivität (Kranke werden als krank erkannt) mit einer weit gestreuten Spezifität (Gesunde werden als gesund erkannt)</a:t>
            </a:r>
          </a:p>
          <a:p>
            <a:pPr marL="464058" lvl="1" indent="-171450">
              <a:buFont typeface="Symbol" panose="05050102010706020507" pitchFamily="18" charset="2"/>
              <a:buChar char="-"/>
            </a:pPr>
            <a:r>
              <a:rPr lang="de-CH" sz="1400" dirty="0" smtClean="0"/>
              <a:t>Gekreuzter </a:t>
            </a:r>
            <a:r>
              <a:rPr lang="de-CH" sz="1400" dirty="0" err="1" smtClean="0"/>
              <a:t>Lasègue</a:t>
            </a:r>
            <a:r>
              <a:rPr lang="de-CH" sz="1400" dirty="0"/>
              <a:t> </a:t>
            </a:r>
            <a:r>
              <a:rPr lang="de-CH" sz="1400" dirty="0" smtClean="0"/>
              <a:t>hohe Spezifität, tiefe Sensitivität</a:t>
            </a:r>
          </a:p>
          <a:p>
            <a:pPr marL="464058" lvl="1" indent="-171450">
              <a:buFont typeface="Symbol" panose="05050102010706020507" pitchFamily="18" charset="2"/>
              <a:buChar char="-"/>
            </a:pPr>
            <a:r>
              <a:rPr lang="de-CH" sz="1400" dirty="0" smtClean="0"/>
              <a:t>Werden Bildgebungen zur Diagnosesicherung benutzt zeigte sich eine </a:t>
            </a:r>
            <a:r>
              <a:rPr lang="de-CH" sz="1400" smtClean="0"/>
              <a:t>grössere Heterogenität</a:t>
            </a:r>
            <a:endParaRPr lang="de-CH" sz="1400" dirty="0" smtClean="0"/>
          </a:p>
          <a:p>
            <a:pPr marL="292608" lvl="1" indent="0">
              <a:buNone/>
            </a:pPr>
            <a:endParaRPr lang="de-CH" sz="1400" dirty="0" smtClean="0"/>
          </a:p>
          <a:p>
            <a:pPr marL="292608" lvl="1" indent="0">
              <a:buNone/>
            </a:pPr>
            <a:r>
              <a:rPr lang="de-CH" b="1" dirty="0" smtClean="0"/>
              <a:t>Fazit</a:t>
            </a:r>
            <a:r>
              <a:rPr lang="de-CH" dirty="0" smtClean="0"/>
              <a:t>: 	Für sich alleine angewendet zeigen die meisten Test eine schlechte diagnostische Performance zur 	Diagnosestellung einer DH. Die Diagnostik schneidet evtl. besser ab, wenn Tests kombiniert 	werden</a:t>
            </a:r>
          </a:p>
        </p:txBody>
      </p:sp>
    </p:spTree>
    <p:extLst>
      <p:ext uri="{BB962C8B-B14F-4D97-AF65-F5344CB8AC3E}">
        <p14:creationId xmlns:p14="http://schemas.microsoft.com/office/powerpoint/2010/main" val="12683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nervous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spinal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herniation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suspected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radiculopathy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meta-analysis</a:t>
            </a:r>
            <a:r>
              <a:rPr lang="de-CH" sz="2700" dirty="0" smtClean="0"/>
              <a:t>; </a:t>
            </a:r>
            <a:r>
              <a:rPr lang="de-CH" sz="1600" dirty="0" smtClean="0"/>
              <a:t>Al </a:t>
            </a:r>
            <a:r>
              <a:rPr lang="de-CH" sz="1600" dirty="0" err="1" smtClean="0"/>
              <a:t>Nezari</a:t>
            </a:r>
            <a:r>
              <a:rPr lang="de-CH" sz="1600" dirty="0" smtClean="0"/>
              <a:t> et al; </a:t>
            </a:r>
            <a:r>
              <a:rPr lang="de-CH" sz="1600" dirty="0" err="1" smtClean="0"/>
              <a:t>Spine</a:t>
            </a:r>
            <a:r>
              <a:rPr lang="de-CH" sz="1600" dirty="0" smtClean="0"/>
              <a:t> J. 2013 Jun; 13(6): 657-74</a:t>
            </a:r>
            <a:endParaRPr lang="de-CH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b="1" dirty="0" smtClean="0"/>
              <a:t>Ziel der Studie</a:t>
            </a:r>
            <a:r>
              <a:rPr lang="de-CH" dirty="0" smtClean="0"/>
              <a:t>:  Nachweise der </a:t>
            </a:r>
            <a:r>
              <a:rPr lang="de-CH" dirty="0" err="1" smtClean="0"/>
              <a:t>diagn</a:t>
            </a:r>
            <a:r>
              <a:rPr lang="de-CH" dirty="0" smtClean="0"/>
              <a:t>. Zuverlässigkeit </a:t>
            </a:r>
            <a:r>
              <a:rPr lang="de-CH" dirty="0" err="1" smtClean="0"/>
              <a:t>neurol</a:t>
            </a:r>
            <a:r>
              <a:rPr lang="de-CH" dirty="0" smtClean="0"/>
              <a:t> Unters zur Erfassung </a:t>
            </a:r>
            <a:r>
              <a:rPr lang="de-CH" dirty="0" err="1" smtClean="0"/>
              <a:t>lumb</a:t>
            </a:r>
            <a:r>
              <a:rPr lang="de-CH" dirty="0" smtClean="0"/>
              <a:t> DH mit 			 vermuteter </a:t>
            </a:r>
            <a:r>
              <a:rPr lang="de-CH" dirty="0" err="1" smtClean="0"/>
              <a:t>Radikulopathie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14 Studien eingeschlossen. Diese untersuchten 3 </a:t>
            </a:r>
            <a:r>
              <a:rPr lang="de-CH" dirty="0" err="1" smtClean="0"/>
              <a:t>neurol</a:t>
            </a:r>
            <a:r>
              <a:rPr lang="de-CH" dirty="0" smtClean="0"/>
              <a:t> Standartuntersuchungen (Sensibilität, Motorik, Reflexe)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8 Metaanalysen wurden durchgeführt: Vergleich der </a:t>
            </a:r>
            <a:r>
              <a:rPr lang="de-CH" dirty="0" err="1" smtClean="0"/>
              <a:t>neurol</a:t>
            </a:r>
            <a:r>
              <a:rPr lang="de-CH" dirty="0" smtClean="0"/>
              <a:t> Untersuchungsbefunde mit den </a:t>
            </a:r>
            <a:r>
              <a:rPr lang="de-CH" dirty="0" err="1" smtClean="0"/>
              <a:t>chir</a:t>
            </a:r>
            <a:r>
              <a:rPr lang="de-CH" dirty="0" smtClean="0"/>
              <a:t> Resultaten, radiologischen Befunde (MRI, CT, Myelographie)</a:t>
            </a:r>
          </a:p>
          <a:p>
            <a:pPr marL="0" lvl="1" indent="0">
              <a:spcBef>
                <a:spcPts val="1200"/>
              </a:spcBef>
              <a:spcAft>
                <a:spcPts val="200"/>
              </a:spcAft>
              <a:buSzPct val="100000"/>
              <a:buNone/>
            </a:pPr>
            <a:r>
              <a:rPr lang="de-CH" sz="2000" b="1" dirty="0" smtClean="0"/>
              <a:t>Resultate: </a:t>
            </a:r>
          </a:p>
          <a:p>
            <a:pPr marL="1458852" lvl="7" indent="-342900">
              <a:spcBef>
                <a:spcPts val="1200"/>
              </a:spcBef>
              <a:spcAft>
                <a:spcPts val="200"/>
              </a:spcAft>
              <a:buSzPct val="100000"/>
              <a:buFont typeface="Symbol" panose="05050102010706020507" pitchFamily="18" charset="2"/>
              <a:buChar char="-"/>
            </a:pPr>
            <a:r>
              <a:rPr lang="de-CH" sz="1600" dirty="0" smtClean="0"/>
              <a:t>limitierte diagnostische Zuverlässigkeit der </a:t>
            </a:r>
            <a:r>
              <a:rPr lang="de-CH" sz="1600" dirty="0" err="1" smtClean="0"/>
              <a:t>neurolo</a:t>
            </a:r>
            <a:r>
              <a:rPr lang="de-CH" sz="1600" dirty="0" smtClean="0"/>
              <a:t> Testung</a:t>
            </a:r>
          </a:p>
          <a:p>
            <a:pPr marL="1401702" lvl="7" indent="-285750">
              <a:spcBef>
                <a:spcPts val="1200"/>
              </a:spcBef>
              <a:spcAft>
                <a:spcPts val="200"/>
              </a:spcAft>
              <a:buSzPct val="100000"/>
              <a:buFont typeface="Symbol" panose="05050102010706020507" pitchFamily="18" charset="2"/>
              <a:buChar char="-"/>
            </a:pPr>
            <a:r>
              <a:rPr lang="de-CH" sz="1600" dirty="0" smtClean="0"/>
              <a:t> Alle Tests zeigen tiefe Sensitivität (Kranke werden als krank erkannt, d.h. viele verpasste DH) und moderate Spezifität (Gesunde </a:t>
            </a:r>
            <a:r>
              <a:rPr lang="de-CH" sz="1600" dirty="0"/>
              <a:t>werden als gesund erkannt)</a:t>
            </a:r>
          </a:p>
          <a:p>
            <a:pPr marL="1401702" lvl="7" indent="-285750">
              <a:spcBef>
                <a:spcPts val="1200"/>
              </a:spcBef>
              <a:spcAft>
                <a:spcPts val="200"/>
              </a:spcAft>
              <a:buSzPct val="100000"/>
              <a:buFont typeface="Symbol" panose="05050102010706020507" pitchFamily="18" charset="2"/>
              <a:buChar char="-"/>
            </a:pPr>
            <a:endParaRPr lang="de-CH" sz="1600" dirty="0"/>
          </a:p>
          <a:p>
            <a:pPr marL="1401702" lvl="7" indent="-285750">
              <a:spcBef>
                <a:spcPts val="1200"/>
              </a:spcBef>
              <a:spcAft>
                <a:spcPts val="200"/>
              </a:spcAft>
              <a:buSzPct val="100000"/>
              <a:buFont typeface="Symbol" panose="05050102010706020507" pitchFamily="18" charset="2"/>
              <a:buChar char="-"/>
            </a:pPr>
            <a:endParaRPr lang="de-CH" sz="1600" dirty="0" smtClean="0"/>
          </a:p>
        </p:txBody>
      </p:sp>
    </p:spTree>
    <p:extLst>
      <p:ext uri="{BB962C8B-B14F-4D97-AF65-F5344CB8AC3E}">
        <p14:creationId xmlns:p14="http://schemas.microsoft.com/office/powerpoint/2010/main" val="34885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provocation-based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straight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leg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raised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herniation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radiculopathy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sciatica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a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systemic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</a:t>
            </a:r>
            <a:r>
              <a:rPr lang="de-C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</a:t>
            </a:r>
            <a:r>
              <a:rPr lang="de-CH" sz="2800" dirty="0" smtClean="0"/>
              <a:t>; </a:t>
            </a:r>
            <a:r>
              <a:rPr lang="de-CH" sz="2000" dirty="0" err="1" smtClean="0"/>
              <a:t>Scaia</a:t>
            </a:r>
            <a:r>
              <a:rPr lang="de-CH" sz="2000" dirty="0" smtClean="0"/>
              <a:t> V et al. J Back </a:t>
            </a:r>
            <a:r>
              <a:rPr lang="de-CH" sz="2000" dirty="0" err="1" smtClean="0"/>
              <a:t>Musculosceletal</a:t>
            </a:r>
            <a:r>
              <a:rPr lang="de-CH" sz="2000" dirty="0" smtClean="0"/>
              <a:t> </a:t>
            </a:r>
            <a:r>
              <a:rPr lang="de-CH" sz="2000" dirty="0" err="1" smtClean="0"/>
              <a:t>Rehabil</a:t>
            </a:r>
            <a:r>
              <a:rPr lang="de-CH" sz="2000" dirty="0" smtClean="0"/>
              <a:t> 2012;25(4):215-23</a:t>
            </a: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Ziel: </a:t>
            </a:r>
            <a:r>
              <a:rPr lang="de-DE" dirty="0" smtClean="0"/>
              <a:t>Untersuchung der </a:t>
            </a:r>
            <a:r>
              <a:rPr lang="de-DE" dirty="0" err="1" smtClean="0"/>
              <a:t>diagn</a:t>
            </a:r>
            <a:r>
              <a:rPr lang="de-DE" dirty="0" smtClean="0"/>
              <a:t> Verlässlichkeit der Schmerzauslösung beim </a:t>
            </a:r>
            <a:r>
              <a:rPr lang="de-DE" dirty="0" err="1" smtClean="0"/>
              <a:t>Lasègue</a:t>
            </a:r>
            <a:r>
              <a:rPr lang="de-DE" dirty="0" smtClean="0"/>
              <a:t> bei </a:t>
            </a:r>
            <a:r>
              <a:rPr lang="de-DE" dirty="0" err="1" smtClean="0"/>
              <a:t>Radikulopathie</a:t>
            </a:r>
            <a:r>
              <a:rPr lang="de-DE" dirty="0" smtClean="0"/>
              <a:t> und/oder </a:t>
            </a:r>
            <a:r>
              <a:rPr lang="de-DE" dirty="0" err="1" smtClean="0"/>
              <a:t>Ischalgie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/>
              <a:t> </a:t>
            </a:r>
            <a:r>
              <a:rPr lang="de-DE" dirty="0" smtClean="0"/>
              <a:t>7 Artikel (3 hoher Qualität)</a:t>
            </a:r>
          </a:p>
          <a:p>
            <a:r>
              <a:rPr lang="de-DE" sz="2000" b="1" dirty="0" smtClean="0"/>
              <a:t>Resultate: </a:t>
            </a:r>
            <a:r>
              <a:rPr lang="de-DE" sz="2000" dirty="0" smtClean="0"/>
              <a:t>Sensitivität und Spezifität variierten in den 7 Studien. 4 Studien werteten eine positive Sensitivität</a:t>
            </a:r>
            <a:r>
              <a:rPr lang="de-CH" sz="2000" dirty="0"/>
              <a:t> </a:t>
            </a:r>
            <a:r>
              <a:rPr lang="de-CH" sz="2000" dirty="0" smtClean="0"/>
              <a:t>(Kranke werden als krank erkannt), 3 Studien werteten eine positive Spezifität </a:t>
            </a:r>
            <a:r>
              <a:rPr lang="de-CH" sz="2000" dirty="0"/>
              <a:t>(Gesunde werden als gesund erkannt</a:t>
            </a:r>
            <a:r>
              <a:rPr lang="de-CH" sz="2000" dirty="0" smtClean="0"/>
              <a:t>)</a:t>
            </a:r>
            <a:r>
              <a:rPr lang="de-CH" sz="1400" b="1" dirty="0" smtClean="0"/>
              <a:t> </a:t>
            </a:r>
          </a:p>
          <a:p>
            <a:endParaRPr lang="de-CH" sz="1400" b="1" dirty="0" smtClean="0"/>
          </a:p>
          <a:p>
            <a:r>
              <a:rPr lang="de-CH" sz="1400" b="1" dirty="0" err="1" smtClean="0"/>
              <a:t>Radikulopathie</a:t>
            </a:r>
            <a:r>
              <a:rPr lang="de-CH" sz="1400" dirty="0" smtClean="0"/>
              <a:t>: </a:t>
            </a:r>
            <a:r>
              <a:rPr lang="de-DE" sz="1400" dirty="0" smtClean="0"/>
              <a:t>chronische oder akute Reizung oder Schädigung einer Nervenwurzel mit dadurch ausgelösten Empfindungsstörungen, Schmerzen oder Lähmungen</a:t>
            </a:r>
            <a:endParaRPr lang="de-CH" sz="1400" dirty="0" smtClean="0"/>
          </a:p>
          <a:p>
            <a:r>
              <a:rPr lang="de-CH" sz="1400" b="1" dirty="0" err="1" smtClean="0"/>
              <a:t>Ischalgie</a:t>
            </a:r>
            <a:r>
              <a:rPr lang="de-CH" sz="1400" dirty="0" smtClean="0"/>
              <a:t>: </a:t>
            </a:r>
            <a:r>
              <a:rPr lang="de-DE" sz="1400" dirty="0" err="1" smtClean="0"/>
              <a:t>Sammelbezeichung</a:t>
            </a:r>
            <a:r>
              <a:rPr lang="de-DE" sz="1400" dirty="0" smtClean="0"/>
              <a:t> für Schmerzzustände im Versorgungsbereich des </a:t>
            </a:r>
            <a:r>
              <a:rPr lang="de-DE" sz="1400" dirty="0" err="1" smtClean="0"/>
              <a:t>Nervus</a:t>
            </a:r>
            <a:r>
              <a:rPr lang="de-DE" sz="1400" dirty="0" smtClean="0"/>
              <a:t> </a:t>
            </a:r>
            <a:r>
              <a:rPr lang="de-DE" sz="1400" dirty="0" err="1" smtClean="0"/>
              <a:t>ischiadicus</a:t>
            </a:r>
            <a:r>
              <a:rPr lang="de-DE" sz="1400" dirty="0" smtClean="0"/>
              <a:t>, die meist durch eine Reizung der Nervenwurzeln bedingt sind</a:t>
            </a:r>
            <a:endParaRPr lang="de-DE" sz="1400" dirty="0"/>
          </a:p>
          <a:p>
            <a:pPr marL="91440" lvl="7" indent="-91440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de-CH" sz="2000" dirty="0"/>
          </a:p>
          <a:p>
            <a:pPr>
              <a:buFont typeface="Wingdings" panose="05000000000000000000" pitchFamily="2" charset="2"/>
              <a:buChar char="§"/>
            </a:pPr>
            <a:endParaRPr lang="de-CH" b="1" dirty="0" smtClean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15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für </a:t>
            </a:r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</a:t>
            </a:r>
            <a:r>
              <a:rPr lang="de-CH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radiculopathy</a:t>
            </a:r>
            <a:r>
              <a:rPr lang="de-CH" sz="3600" dirty="0" smtClean="0"/>
              <a:t>; </a:t>
            </a:r>
            <a:r>
              <a:rPr lang="de-CH" sz="2000" dirty="0" err="1" smtClean="0"/>
              <a:t>Iverson</a:t>
            </a:r>
            <a:r>
              <a:rPr lang="de-CH" sz="2000" dirty="0" smtClean="0"/>
              <a:t> T et al BMC </a:t>
            </a:r>
            <a:r>
              <a:rPr lang="de-CH" sz="2000" dirty="0" err="1" smtClean="0"/>
              <a:t>Musculoskelet</a:t>
            </a:r>
            <a:r>
              <a:rPr lang="de-CH" sz="2000" dirty="0" smtClean="0"/>
              <a:t> </a:t>
            </a:r>
            <a:r>
              <a:rPr lang="de-CH" sz="2000" dirty="0" err="1" smtClean="0"/>
              <a:t>Disorders</a:t>
            </a:r>
            <a:r>
              <a:rPr lang="de-CH" sz="2000" dirty="0" smtClean="0"/>
              <a:t> 2013 Jul 9;14:206</a:t>
            </a:r>
            <a:br>
              <a:rPr lang="de-CH" sz="2000" dirty="0" smtClean="0"/>
            </a:br>
            <a:r>
              <a:rPr lang="de-CH" sz="1400" dirty="0"/>
              <a:t>Department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Physical</a:t>
            </a:r>
            <a:r>
              <a:rPr lang="de-CH" sz="1400" dirty="0"/>
              <a:t> </a:t>
            </a:r>
            <a:r>
              <a:rPr lang="de-CH" sz="1400" dirty="0" err="1"/>
              <a:t>Medicine</a:t>
            </a:r>
            <a:r>
              <a:rPr lang="de-CH" sz="1400" dirty="0"/>
              <a:t> </a:t>
            </a:r>
            <a:r>
              <a:rPr lang="de-CH" sz="1400" dirty="0" err="1"/>
              <a:t>and</a:t>
            </a:r>
            <a:r>
              <a:rPr lang="de-CH" sz="1400" dirty="0"/>
              <a:t> Rehabilitation, University Hospital </a:t>
            </a:r>
            <a:r>
              <a:rPr lang="de-CH" sz="1400" dirty="0" err="1"/>
              <a:t>of</a:t>
            </a:r>
            <a:r>
              <a:rPr lang="de-CH" sz="1400" dirty="0"/>
              <a:t> North </a:t>
            </a:r>
            <a:r>
              <a:rPr lang="de-CH" sz="1400" dirty="0" err="1"/>
              <a:t>Norway</a:t>
            </a:r>
            <a:r>
              <a:rPr lang="de-CH" sz="2000" dirty="0"/>
              <a:t/>
            </a:r>
            <a:br>
              <a:rPr lang="de-CH" sz="2000" dirty="0"/>
            </a:br>
            <a:endParaRPr lang="de-CH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116 Pat mit </a:t>
            </a:r>
            <a:r>
              <a:rPr lang="de-CH" dirty="0" err="1" smtClean="0"/>
              <a:t>Lumboischalgien</a:t>
            </a:r>
            <a:r>
              <a:rPr lang="de-CH" dirty="0" smtClean="0"/>
              <a:t> &gt; 12 Wochen mit einem positiven Indextest </a:t>
            </a:r>
            <a:r>
              <a:rPr lang="de-CH" sz="1600" dirty="0" smtClean="0"/>
              <a:t>(</a:t>
            </a:r>
            <a:r>
              <a:rPr lang="de-CH" sz="1600" dirty="0" err="1" smtClean="0"/>
              <a:t>Lasègue</a:t>
            </a:r>
            <a:r>
              <a:rPr lang="de-CH" sz="1600" dirty="0" smtClean="0"/>
              <a:t>, Motorik, </a:t>
            </a:r>
            <a:r>
              <a:rPr lang="de-CH" sz="1600" dirty="0" err="1" smtClean="0"/>
              <a:t>dermatomale</a:t>
            </a:r>
            <a:r>
              <a:rPr lang="de-CH" sz="1600" dirty="0" smtClean="0"/>
              <a:t> Sens. Minderung, verminderter Reflex)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Referenzstandard: MRI (109) oder CT (7)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b="1" dirty="0" smtClean="0"/>
              <a:t> Resultate</a:t>
            </a:r>
            <a:r>
              <a:rPr lang="de-CH" dirty="0" smtClean="0"/>
              <a:t>: 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/>
              <a:t>Prävalenz für DH 77,8%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CH" dirty="0" smtClean="0"/>
              <a:t>Diagnostische Zuverlässigkeit der Indextest war tief</a:t>
            </a:r>
          </a:p>
          <a:p>
            <a:pPr marL="201168" lvl="1" indent="0">
              <a:buNone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b="1" dirty="0" smtClean="0"/>
              <a:t> Fazit</a:t>
            </a:r>
            <a:r>
              <a:rPr lang="de-CH" dirty="0" smtClean="0"/>
              <a:t>: 	Zuverlässigkeit dieser Test zur Vorhersage einer DH in der Bildgebung ist tief (in 	spezialisierten Abteilungen; Patientengut hochgradig selektioniert)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542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correlation of magnetic resonance imaging with symptom complex in prolapsed intervertebral disc disease: A cross-sectional double blind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analysis</a:t>
            </a:r>
            <a:r>
              <a:rPr lang="en-US" sz="2800" b="1" dirty="0" smtClean="0"/>
              <a:t>;</a:t>
            </a:r>
            <a:r>
              <a:rPr lang="de-CH" sz="2800" dirty="0" smtClean="0"/>
              <a:t> </a:t>
            </a:r>
            <a:r>
              <a:rPr lang="de-CH" sz="1600" dirty="0" err="1"/>
              <a:t>Jeetendra</a:t>
            </a:r>
            <a:r>
              <a:rPr lang="de-CH" sz="1600" dirty="0"/>
              <a:t> </a:t>
            </a:r>
            <a:r>
              <a:rPr lang="de-CH" sz="1600" dirty="0" err="1" smtClean="0"/>
              <a:t>Bajpai</a:t>
            </a:r>
            <a:r>
              <a:rPr lang="de-CH" sz="1600" dirty="0" smtClean="0"/>
              <a:t/>
            </a:r>
            <a:br>
              <a:rPr lang="de-CH" sz="1600" dirty="0" smtClean="0"/>
            </a:br>
            <a:r>
              <a:rPr lang="en-US" sz="1600" dirty="0"/>
              <a:t>J </a:t>
            </a:r>
            <a:r>
              <a:rPr lang="en-US" sz="1600" dirty="0" err="1"/>
              <a:t>Craniovertebr</a:t>
            </a:r>
            <a:r>
              <a:rPr lang="en-US" sz="1600" dirty="0"/>
              <a:t> Junction Spine. 2013 Jan-Jun; 4(1): 16–20.</a:t>
            </a:r>
            <a:endParaRPr lang="de-CH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75 </a:t>
            </a:r>
            <a:r>
              <a:rPr lang="en-US" dirty="0" err="1" smtClean="0"/>
              <a:t>gesunde</a:t>
            </a:r>
            <a:r>
              <a:rPr lang="en-US" dirty="0" smtClean="0"/>
              <a:t> </a:t>
            </a:r>
            <a:r>
              <a:rPr lang="en-US" dirty="0" err="1" smtClean="0"/>
              <a:t>Patienten</a:t>
            </a:r>
            <a:r>
              <a:rPr lang="en-US" dirty="0" smtClean="0"/>
              <a:t> (43 </a:t>
            </a:r>
            <a:r>
              <a:rPr lang="en-US" dirty="0" err="1" smtClean="0"/>
              <a:t>Männer</a:t>
            </a:r>
            <a:r>
              <a:rPr lang="en-US" dirty="0" smtClean="0"/>
              <a:t>, </a:t>
            </a:r>
            <a:r>
              <a:rPr lang="en-US" dirty="0"/>
              <a:t>32 </a:t>
            </a:r>
            <a:r>
              <a:rPr lang="en-US" dirty="0" smtClean="0"/>
              <a:t>Frauen) </a:t>
            </a:r>
            <a:r>
              <a:rPr lang="en-US" dirty="0" err="1" smtClean="0"/>
              <a:t>zw</a:t>
            </a:r>
            <a:r>
              <a:rPr lang="en-US" dirty="0" smtClean="0"/>
              <a:t>. 19 und 55 </a:t>
            </a:r>
            <a:r>
              <a:rPr lang="en-US" dirty="0" err="1" smtClean="0"/>
              <a:t>Jahren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Lumbalgien</a:t>
            </a:r>
            <a:r>
              <a:rPr lang="en-US" dirty="0" smtClean="0"/>
              <a:t> und </a:t>
            </a:r>
            <a:r>
              <a:rPr lang="en-US" dirty="0" err="1" smtClean="0"/>
              <a:t>predominaten</a:t>
            </a:r>
            <a:r>
              <a:rPr lang="en-US" dirty="0" smtClean="0"/>
              <a:t> </a:t>
            </a:r>
            <a:r>
              <a:rPr lang="en-US" dirty="0" err="1" smtClean="0"/>
              <a:t>Beinbeschwerden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It </a:t>
            </a:r>
            <a:r>
              <a:rPr lang="en-US" dirty="0"/>
              <a:t>can safely be concluded that treating physician should </a:t>
            </a:r>
            <a:r>
              <a:rPr lang="en-US" sz="2800" dirty="0">
                <a:solidFill>
                  <a:srgbClr val="FF0000"/>
                </a:solidFill>
              </a:rPr>
              <a:t>put more emphasis on history, clinical examination</a:t>
            </a:r>
            <a:r>
              <a:rPr lang="en-US" dirty="0"/>
              <a:t>, and make the inference by these and then should correlate the clinical findings with that of MRI to reach a final diagnosis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 Der </a:t>
            </a:r>
            <a:r>
              <a:rPr lang="en-US" dirty="0" err="1" smtClean="0"/>
              <a:t>Radiologe</a:t>
            </a:r>
            <a:r>
              <a:rPr lang="en-US" dirty="0" smtClean="0"/>
              <a:t> </a:t>
            </a:r>
            <a:r>
              <a:rPr lang="en-US" dirty="0" err="1" smtClean="0"/>
              <a:t>spielt</a:t>
            </a:r>
            <a:r>
              <a:rPr lang="en-US" dirty="0" smtClean="0"/>
              <a:t> den Ball </a:t>
            </a:r>
            <a:r>
              <a:rPr lang="en-US" dirty="0" err="1" smtClean="0"/>
              <a:t>zurück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den </a:t>
            </a:r>
            <a:r>
              <a:rPr lang="en-US" dirty="0" err="1" smtClean="0"/>
              <a:t>Klinikern</a:t>
            </a:r>
            <a:r>
              <a:rPr lang="en-US" dirty="0" smtClean="0"/>
              <a:t>! (</a:t>
            </a:r>
            <a:r>
              <a:rPr lang="en-US" dirty="0" err="1" smtClean="0"/>
              <a:t>Patt-Patt</a:t>
            </a:r>
            <a:r>
              <a:rPr lang="en-US" dirty="0" smtClean="0"/>
              <a:t>?)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004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Degenerative disc disease and back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1800" dirty="0" err="1"/>
              <a:t>Magn</a:t>
            </a:r>
            <a:r>
              <a:rPr lang="de-CH" sz="1800" dirty="0"/>
              <a:t> </a:t>
            </a:r>
            <a:r>
              <a:rPr lang="de-CH" sz="1800" dirty="0" err="1"/>
              <a:t>Reson</a:t>
            </a:r>
            <a:r>
              <a:rPr lang="de-CH" sz="1800" dirty="0"/>
              <a:t> Imaging </a:t>
            </a:r>
            <a:r>
              <a:rPr lang="de-CH" sz="1800" dirty="0" err="1"/>
              <a:t>Clin</a:t>
            </a:r>
            <a:r>
              <a:rPr lang="de-CH" sz="1800" dirty="0"/>
              <a:t> N Am. 1999 Aug;7(3):481-91</a:t>
            </a:r>
            <a:endParaRPr lang="de-CH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Although MR imaging has become the most accurate test for depicting abnormal morphology, there is </a:t>
            </a:r>
            <a:r>
              <a:rPr lang="en-US" sz="2800" dirty="0">
                <a:solidFill>
                  <a:srgbClr val="FF0000"/>
                </a:solidFill>
              </a:rPr>
              <a:t>no agreement on the diagnostic value of morphology alone</a:t>
            </a:r>
            <a:r>
              <a:rPr lang="en-US" dirty="0"/>
              <a:t>. If the natural history of a disease is not clearly understood, and if there is little consensus, within or between specialties, </a:t>
            </a:r>
            <a:r>
              <a:rPr lang="en-US" dirty="0" smtClean="0"/>
              <a:t>regarding </a:t>
            </a:r>
            <a:r>
              <a:rPr lang="en-US" dirty="0"/>
              <a:t>the use of diagnostic tests, the risk of misdiagnosis is </a:t>
            </a:r>
            <a:r>
              <a:rPr lang="en-US" dirty="0" smtClean="0"/>
              <a:t>high.</a:t>
            </a:r>
          </a:p>
          <a:p>
            <a:pPr marL="0" indent="0">
              <a:buNone/>
            </a:pP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Imaging 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back pain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  <a:endParaRPr lang="de-CH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de-CH" sz="1400" dirty="0" smtClean="0"/>
              <a:t>Maus T</a:t>
            </a:r>
          </a:p>
          <a:p>
            <a:pPr>
              <a:lnSpc>
                <a:spcPct val="50000"/>
              </a:lnSpc>
              <a:spcBef>
                <a:spcPts val="600"/>
              </a:spcBef>
            </a:pPr>
            <a:r>
              <a:rPr lang="en-US" sz="1400" dirty="0"/>
              <a:t>Phys Med </a:t>
            </a:r>
            <a:r>
              <a:rPr lang="en-US" sz="1400" dirty="0" err="1"/>
              <a:t>Rehabil</a:t>
            </a:r>
            <a:r>
              <a:rPr lang="en-US" sz="1400" dirty="0"/>
              <a:t> </a:t>
            </a:r>
            <a:r>
              <a:rPr lang="en-US" sz="1400" dirty="0" err="1"/>
              <a:t>Clin</a:t>
            </a:r>
            <a:r>
              <a:rPr lang="en-US" sz="1400" dirty="0"/>
              <a:t> N Am. 2010 Nov;21(4):</a:t>
            </a:r>
            <a:r>
              <a:rPr lang="en-US" sz="1400" dirty="0" smtClean="0"/>
              <a:t>725-66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/>
              <a:t>There is </a:t>
            </a:r>
            <a:r>
              <a:rPr lang="en-US" sz="2800" dirty="0">
                <a:solidFill>
                  <a:srgbClr val="FF0000"/>
                </a:solidFill>
              </a:rPr>
              <a:t>very poor correlation between imaging findings of disc herniation and the clinical presentation or course</a:t>
            </a:r>
            <a:r>
              <a:rPr lang="en-US" sz="2200" dirty="0"/>
              <a:t>. Only when an imaging finding is concordant with the patient's pain pattern or neurologic deficit can causation be considered.</a:t>
            </a:r>
            <a:endParaRPr lang="de-CH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549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Magnetic-Resonance Scans of the</a:t>
            </a:r>
            <a:b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Lumbar Spine in Asymptomatic Subjects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300" dirty="0"/>
              <a:t>A PROSPECTIVE INVESTIGATION*1990</a:t>
            </a:r>
            <a:br>
              <a:rPr lang="en-US" sz="1300" dirty="0"/>
            </a:br>
            <a:r>
              <a:rPr lang="en-US" sz="1300" dirty="0"/>
              <a:t>BY SCOTT D. BODEN, M.D.t, DAVID 0. DAVIS, M.D.t, THOMAS S. DINA, M.D.t,</a:t>
            </a:r>
            <a:br>
              <a:rPr lang="en-US" sz="1300" dirty="0"/>
            </a:br>
            <a:r>
              <a:rPr lang="en-US" sz="1300" dirty="0"/>
              <a:t>NICHOLAS J. PATRONAS, M.D4, AND SAM W. WIESEL, M.D. , WASHINGTON, D.C.</a:t>
            </a:r>
            <a:br>
              <a:rPr lang="en-US" sz="1300" dirty="0"/>
            </a:br>
            <a:r>
              <a:rPr lang="en-US" sz="1300" dirty="0"/>
              <a:t>From the Departments of </a:t>
            </a:r>
            <a:r>
              <a:rPr lang="en-US" sz="1300" dirty="0" err="1"/>
              <a:t>Orthopaedic</a:t>
            </a:r>
            <a:r>
              <a:rPr lang="en-US" sz="1300" dirty="0"/>
              <a:t> Surgery and Radiology, George Washington University Medical Center, Washington</a:t>
            </a:r>
            <a:endParaRPr lang="de-CH" sz="13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67 </a:t>
            </a:r>
            <a:r>
              <a:rPr lang="en-US" dirty="0" err="1" smtClean="0"/>
              <a:t>Individuen</a:t>
            </a:r>
            <a:r>
              <a:rPr lang="en-US" dirty="0" smtClean="0"/>
              <a:t> </a:t>
            </a:r>
            <a:r>
              <a:rPr lang="en-US" dirty="0" err="1" smtClean="0"/>
              <a:t>ohne</a:t>
            </a:r>
            <a:r>
              <a:rPr lang="en-US" dirty="0" smtClean="0"/>
              <a:t> </a:t>
            </a:r>
            <a:r>
              <a:rPr lang="en-US" dirty="0" err="1" smtClean="0"/>
              <a:t>RückenSzen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Rund</a:t>
            </a:r>
            <a:r>
              <a:rPr lang="en-US" dirty="0" smtClean="0"/>
              <a:t> </a:t>
            </a:r>
            <a:r>
              <a:rPr lang="en-US" dirty="0"/>
              <a:t>30% der </a:t>
            </a:r>
            <a:r>
              <a:rPr lang="en-US" dirty="0" err="1"/>
              <a:t>asympt</a:t>
            </a:r>
            <a:r>
              <a:rPr lang="en-US" dirty="0"/>
              <a:t> (</a:t>
            </a:r>
            <a:r>
              <a:rPr lang="en-US" dirty="0" err="1"/>
              <a:t>hatten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radikuläre</a:t>
            </a:r>
            <a:r>
              <a:rPr lang="en-US" dirty="0"/>
              <a:t> </a:t>
            </a:r>
            <a:r>
              <a:rPr lang="en-US" dirty="0" err="1"/>
              <a:t>Szen</a:t>
            </a:r>
            <a:r>
              <a:rPr lang="en-US" dirty="0"/>
              <a:t>, </a:t>
            </a:r>
            <a:r>
              <a:rPr lang="en-US" dirty="0" err="1"/>
              <a:t>neurogene</a:t>
            </a:r>
            <a:r>
              <a:rPr lang="en-US" dirty="0"/>
              <a:t> </a:t>
            </a:r>
            <a:r>
              <a:rPr lang="en-US" dirty="0" err="1"/>
              <a:t>Claudicatio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Lumbalgien</a:t>
            </a:r>
            <a:r>
              <a:rPr lang="en-US" dirty="0"/>
              <a:t>) </a:t>
            </a:r>
            <a:r>
              <a:rPr lang="en-US" dirty="0" err="1"/>
              <a:t>untersuchten</a:t>
            </a:r>
            <a:r>
              <a:rPr lang="en-US" dirty="0"/>
              <a:t> </a:t>
            </a:r>
            <a:r>
              <a:rPr lang="en-US" dirty="0" smtClean="0"/>
              <a:t>Pop </a:t>
            </a:r>
            <a:r>
              <a:rPr lang="en-US" dirty="0" err="1"/>
              <a:t>hatte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grobe</a:t>
            </a:r>
            <a:r>
              <a:rPr lang="en-US" dirty="0"/>
              <a:t> Path </a:t>
            </a:r>
            <a:r>
              <a:rPr lang="en-US" dirty="0" err="1"/>
              <a:t>im</a:t>
            </a:r>
            <a:r>
              <a:rPr lang="en-US" dirty="0"/>
              <a:t> MRI der LWS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MRI von 3 </a:t>
            </a:r>
            <a:r>
              <a:rPr lang="en-US" dirty="0" err="1"/>
              <a:t>geblindeten</a:t>
            </a:r>
            <a:r>
              <a:rPr lang="en-US" dirty="0"/>
              <a:t> </a:t>
            </a:r>
            <a:r>
              <a:rPr lang="en-US" dirty="0" err="1" smtClean="0"/>
              <a:t>Neuroradiol</a:t>
            </a:r>
            <a:r>
              <a:rPr lang="en-US" dirty="0" smtClean="0"/>
              <a:t> </a:t>
            </a:r>
            <a:r>
              <a:rPr lang="en-US" dirty="0" err="1"/>
              <a:t>beurteilt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Bei</a:t>
            </a:r>
            <a:r>
              <a:rPr lang="en-US" dirty="0"/>
              <a:t> 20-39 </a:t>
            </a:r>
            <a:r>
              <a:rPr lang="en-US" dirty="0" err="1"/>
              <a:t>Jährigen</a:t>
            </a:r>
            <a:r>
              <a:rPr lang="en-US" dirty="0"/>
              <a:t> in 35% </a:t>
            </a:r>
            <a:r>
              <a:rPr lang="en-US" dirty="0" err="1"/>
              <a:t>Degen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Vorwölbung</a:t>
            </a:r>
            <a:r>
              <a:rPr lang="en-US" dirty="0"/>
              <a:t> 1 Discus in mind </a:t>
            </a:r>
            <a:r>
              <a:rPr lang="en-US" dirty="0" err="1"/>
              <a:t>einem</a:t>
            </a:r>
            <a:r>
              <a:rPr lang="en-US" dirty="0"/>
              <a:t> Segment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Bei</a:t>
            </a:r>
            <a:r>
              <a:rPr lang="en-US" dirty="0"/>
              <a:t> den &lt; 60 </a:t>
            </a:r>
            <a:r>
              <a:rPr lang="en-US" dirty="0" err="1"/>
              <a:t>Jährigen</a:t>
            </a:r>
            <a:r>
              <a:rPr lang="en-US" dirty="0"/>
              <a:t> 20%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herniertem</a:t>
            </a:r>
            <a:r>
              <a:rPr lang="en-US" dirty="0"/>
              <a:t> Nucleus pulposus, 1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SpS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Bei</a:t>
            </a:r>
            <a:r>
              <a:rPr lang="en-US" dirty="0"/>
              <a:t> den &gt; 60 </a:t>
            </a:r>
            <a:r>
              <a:rPr lang="en-US" dirty="0" err="1"/>
              <a:t>Jährigen</a:t>
            </a:r>
            <a:r>
              <a:rPr lang="en-US" dirty="0"/>
              <a:t> 36%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herniertem</a:t>
            </a:r>
            <a:r>
              <a:rPr lang="en-US" dirty="0"/>
              <a:t> Nucleus pulposus und 21%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SpS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Bei</a:t>
            </a:r>
            <a:r>
              <a:rPr lang="en-US" dirty="0"/>
              <a:t> den 60-80 </a:t>
            </a:r>
            <a:r>
              <a:rPr lang="en-US" dirty="0" err="1"/>
              <a:t>Jährigen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ausser</a:t>
            </a:r>
            <a:r>
              <a:rPr lang="en-US" dirty="0"/>
              <a:t> </a:t>
            </a:r>
            <a:r>
              <a:rPr lang="en-US" dirty="0" err="1"/>
              <a:t>einem</a:t>
            </a:r>
            <a:r>
              <a:rPr lang="en-US" dirty="0"/>
              <a:t> </a:t>
            </a:r>
            <a:r>
              <a:rPr lang="en-US" dirty="0" err="1"/>
              <a:t>Degen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Vorwölbung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Discus in mind </a:t>
            </a:r>
            <a:r>
              <a:rPr lang="en-US" dirty="0" err="1"/>
              <a:t>einem</a:t>
            </a:r>
            <a:r>
              <a:rPr lang="en-US" dirty="0"/>
              <a:t> Segment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100" dirty="0"/>
              <a:t>The Journal of Bone and Joint Surgery. Vol. 72-A, No. 3, March 1990</a:t>
            </a: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300" y="5150792"/>
            <a:ext cx="1665316" cy="1585671"/>
          </a:xfrm>
          <a:prstGeom prst="rect">
            <a:avLst/>
          </a:prstGeom>
        </p:spPr>
      </p:pic>
      <p:pic>
        <p:nvPicPr>
          <p:cNvPr id="6" name="Inhaltsplatzhalt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45" y="0"/>
            <a:ext cx="2460431" cy="163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bei DH-OP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CH" dirty="0"/>
              <a:t>In </a:t>
            </a:r>
            <a:r>
              <a:rPr lang="de-CH" dirty="0" err="1"/>
              <a:t>general</a:t>
            </a:r>
            <a:r>
              <a:rPr lang="de-CH" dirty="0"/>
              <a:t>,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evidence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early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in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sciatica</a:t>
            </a:r>
            <a:r>
              <a:rPr lang="de-CH" dirty="0"/>
              <a:t> </a:t>
            </a:r>
            <a:r>
              <a:rPr lang="de-CH" dirty="0" err="1"/>
              <a:t>provides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a </a:t>
            </a:r>
            <a:r>
              <a:rPr lang="de-CH" b="1" dirty="0" err="1"/>
              <a:t>better</a:t>
            </a:r>
            <a:r>
              <a:rPr lang="de-CH" b="1" dirty="0"/>
              <a:t> </a:t>
            </a:r>
            <a:r>
              <a:rPr lang="de-CH" b="1" dirty="0" err="1"/>
              <a:t>short</a:t>
            </a:r>
            <a:r>
              <a:rPr lang="de-CH" b="1" dirty="0"/>
              <a:t>-term </a:t>
            </a:r>
            <a:r>
              <a:rPr lang="de-CH" b="1" dirty="0" err="1"/>
              <a:t>relief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leg </a:t>
            </a:r>
            <a:r>
              <a:rPr lang="de-CH" b="1" dirty="0" err="1"/>
              <a:t>pain</a:t>
            </a:r>
            <a:r>
              <a:rPr lang="de-CH" b="1" dirty="0"/>
              <a:t> </a:t>
            </a:r>
            <a:r>
              <a:rPr lang="de-CH" dirty="0" err="1"/>
              <a:t>as</a:t>
            </a:r>
            <a:r>
              <a:rPr lang="de-CH" dirty="0"/>
              <a:t> </a:t>
            </a:r>
            <a:r>
              <a:rPr lang="de-CH" dirty="0" err="1"/>
              <a:t>compared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prolonged</a:t>
            </a:r>
            <a:r>
              <a:rPr lang="de-CH" dirty="0"/>
              <a:t> </a:t>
            </a:r>
            <a:r>
              <a:rPr lang="de-CH" dirty="0" err="1"/>
              <a:t>conservative</a:t>
            </a:r>
            <a:r>
              <a:rPr lang="de-CH" dirty="0"/>
              <a:t> care, but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evidence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low</a:t>
            </a:r>
            <a:r>
              <a:rPr lang="de-CH" dirty="0"/>
              <a:t> </a:t>
            </a:r>
            <a:r>
              <a:rPr lang="de-CH" dirty="0" err="1"/>
              <a:t>quality</a:t>
            </a:r>
            <a:r>
              <a:rPr lang="de-CH" dirty="0"/>
              <a:t> </a:t>
            </a:r>
            <a:r>
              <a:rPr lang="de-CH" dirty="0" err="1"/>
              <a:t>because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fact</a:t>
            </a:r>
            <a:r>
              <a:rPr lang="de-CH" dirty="0"/>
              <a:t> </a:t>
            </a:r>
            <a:r>
              <a:rPr lang="de-CH" dirty="0" err="1"/>
              <a:t>that</a:t>
            </a:r>
            <a:r>
              <a:rPr lang="de-CH" dirty="0"/>
              <a:t> </a:t>
            </a:r>
            <a:r>
              <a:rPr lang="de-CH" dirty="0" err="1"/>
              <a:t>only</a:t>
            </a:r>
            <a:r>
              <a:rPr lang="de-CH" dirty="0"/>
              <a:t> </a:t>
            </a:r>
            <a:r>
              <a:rPr lang="de-CH" dirty="0" err="1"/>
              <a:t>one</a:t>
            </a:r>
            <a:r>
              <a:rPr lang="de-CH" dirty="0"/>
              <a:t> </a:t>
            </a:r>
            <a:r>
              <a:rPr lang="de-CH" dirty="0" err="1"/>
              <a:t>trial</a:t>
            </a:r>
            <a:r>
              <a:rPr lang="de-CH" dirty="0"/>
              <a:t> </a:t>
            </a:r>
            <a:r>
              <a:rPr lang="de-CH" dirty="0" err="1"/>
              <a:t>investigated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properly</a:t>
            </a:r>
            <a:r>
              <a:rPr lang="de-CH" dirty="0"/>
              <a:t>. </a:t>
            </a: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significant</a:t>
            </a:r>
            <a:r>
              <a:rPr lang="de-CH" dirty="0"/>
              <a:t> </a:t>
            </a:r>
            <a:r>
              <a:rPr lang="de-CH" dirty="0" err="1"/>
              <a:t>differences</a:t>
            </a:r>
            <a:r>
              <a:rPr lang="de-CH" dirty="0"/>
              <a:t> </a:t>
            </a:r>
            <a:r>
              <a:rPr lang="de-CH" dirty="0" err="1"/>
              <a:t>were</a:t>
            </a:r>
            <a:r>
              <a:rPr lang="de-CH" dirty="0"/>
              <a:t> </a:t>
            </a:r>
            <a:r>
              <a:rPr lang="de-CH" dirty="0" err="1"/>
              <a:t>found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 </a:t>
            </a:r>
            <a:r>
              <a:rPr lang="de-CH" dirty="0" err="1"/>
              <a:t>and</a:t>
            </a:r>
            <a:r>
              <a:rPr lang="de-CH" dirty="0"/>
              <a:t> </a:t>
            </a:r>
            <a:r>
              <a:rPr lang="de-CH" dirty="0" err="1"/>
              <a:t>usual</a:t>
            </a:r>
            <a:r>
              <a:rPr lang="de-CH" dirty="0"/>
              <a:t> </a:t>
            </a:r>
            <a:r>
              <a:rPr lang="de-CH" dirty="0" err="1"/>
              <a:t>conservative</a:t>
            </a:r>
            <a:r>
              <a:rPr lang="de-CH" dirty="0"/>
              <a:t> care in </a:t>
            </a:r>
            <a:r>
              <a:rPr lang="de-CH" dirty="0" err="1"/>
              <a:t>any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clinical</a:t>
            </a:r>
            <a:r>
              <a:rPr lang="de-CH" dirty="0"/>
              <a:t> </a:t>
            </a:r>
            <a:r>
              <a:rPr lang="de-CH" dirty="0" err="1"/>
              <a:t>outcomes</a:t>
            </a:r>
            <a:r>
              <a:rPr lang="de-CH" dirty="0"/>
              <a:t> after 1 </a:t>
            </a:r>
            <a:r>
              <a:rPr lang="de-CH" dirty="0" err="1"/>
              <a:t>and</a:t>
            </a:r>
            <a:r>
              <a:rPr lang="de-CH" dirty="0"/>
              <a:t> 2 </a:t>
            </a:r>
            <a:r>
              <a:rPr lang="de-CH" dirty="0" err="1"/>
              <a:t>years</a:t>
            </a:r>
            <a:r>
              <a:rPr lang="de-CH" dirty="0"/>
              <a:t>, but </a:t>
            </a:r>
            <a:r>
              <a:rPr lang="de-CH" b="1" dirty="0" err="1"/>
              <a:t>the</a:t>
            </a:r>
            <a:r>
              <a:rPr lang="de-CH" b="1" dirty="0"/>
              <a:t> </a:t>
            </a:r>
            <a:r>
              <a:rPr lang="de-CH" b="1" dirty="0" err="1"/>
              <a:t>evidence</a:t>
            </a:r>
            <a:r>
              <a:rPr lang="de-CH" b="1" dirty="0"/>
              <a:t> </a:t>
            </a:r>
            <a:r>
              <a:rPr lang="de-CH" b="1" dirty="0" err="1"/>
              <a:t>is</a:t>
            </a:r>
            <a:r>
              <a:rPr lang="de-CH" b="1" dirty="0"/>
              <a:t> </a:t>
            </a:r>
            <a:r>
              <a:rPr lang="de-CH" b="1" dirty="0" err="1"/>
              <a:t>of</a:t>
            </a:r>
            <a:r>
              <a:rPr lang="de-CH" b="1" dirty="0"/>
              <a:t> </a:t>
            </a:r>
            <a:r>
              <a:rPr lang="de-CH" b="1" dirty="0" err="1"/>
              <a:t>very</a:t>
            </a:r>
            <a:r>
              <a:rPr lang="de-CH" b="1" dirty="0"/>
              <a:t> </a:t>
            </a:r>
            <a:r>
              <a:rPr lang="de-CH" b="1" dirty="0" err="1"/>
              <a:t>low</a:t>
            </a:r>
            <a:r>
              <a:rPr lang="de-CH" b="1" dirty="0"/>
              <a:t> </a:t>
            </a:r>
            <a:r>
              <a:rPr lang="de-CH" b="1" dirty="0" err="1"/>
              <a:t>quality</a:t>
            </a:r>
            <a:r>
              <a:rPr lang="de-CH" dirty="0"/>
              <a:t>. </a:t>
            </a:r>
            <a:r>
              <a:rPr lang="de-CH" dirty="0">
                <a:solidFill>
                  <a:srgbClr val="FF0000"/>
                </a:solidFill>
              </a:rPr>
              <a:t>The </a:t>
            </a:r>
            <a:r>
              <a:rPr lang="de-CH" dirty="0" err="1">
                <a:solidFill>
                  <a:srgbClr val="FF0000"/>
                </a:solidFill>
              </a:rPr>
              <a:t>scarcity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of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studies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as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well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as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limited </a:t>
            </a:r>
            <a:r>
              <a:rPr lang="de-CH" dirty="0" err="1">
                <a:solidFill>
                  <a:srgbClr val="FF0000"/>
                </a:solidFill>
              </a:rPr>
              <a:t>quality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of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studies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does</a:t>
            </a:r>
            <a:r>
              <a:rPr lang="de-CH" dirty="0">
                <a:solidFill>
                  <a:srgbClr val="FF0000"/>
                </a:solidFill>
              </a:rPr>
              <a:t> not </a:t>
            </a:r>
            <a:r>
              <a:rPr lang="de-CH" dirty="0" err="1">
                <a:solidFill>
                  <a:srgbClr val="FF0000"/>
                </a:solidFill>
              </a:rPr>
              <a:t>support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the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choice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for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any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timing</a:t>
            </a:r>
            <a:r>
              <a:rPr lang="de-CH" dirty="0">
                <a:solidFill>
                  <a:srgbClr val="FF0000"/>
                </a:solidFill>
              </a:rPr>
              <a:t> in </a:t>
            </a:r>
            <a:r>
              <a:rPr lang="de-CH" dirty="0" err="1">
                <a:solidFill>
                  <a:srgbClr val="FF0000"/>
                </a:solidFill>
              </a:rPr>
              <a:t>our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current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guidelines</a:t>
            </a:r>
            <a:r>
              <a:rPr lang="de-CH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sz="2800" dirty="0" smtClean="0"/>
              <a:t>bessere kurzzeitige Reduktion der </a:t>
            </a:r>
            <a:r>
              <a:rPr lang="de-CH" sz="2800" dirty="0" err="1" smtClean="0"/>
              <a:t>Beinszen</a:t>
            </a:r>
            <a:r>
              <a:rPr lang="de-CH" sz="2800" dirty="0" smtClean="0"/>
              <a:t> als </a:t>
            </a:r>
            <a:r>
              <a:rPr lang="de-CH" sz="2800" dirty="0" err="1" smtClean="0"/>
              <a:t>kons</a:t>
            </a:r>
            <a:r>
              <a:rPr lang="de-CH" sz="2800" dirty="0" smtClean="0"/>
              <a:t> </a:t>
            </a:r>
            <a:r>
              <a:rPr lang="de-CH" sz="2800" dirty="0" err="1" smtClean="0"/>
              <a:t>Th</a:t>
            </a:r>
            <a:r>
              <a:rPr lang="de-CH" sz="2800" dirty="0" smtClean="0"/>
              <a:t> (Qualität der     Evidenz aber schlecht)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800" dirty="0"/>
              <a:t> </a:t>
            </a:r>
            <a:r>
              <a:rPr lang="de-CH" sz="2800" dirty="0" smtClean="0"/>
              <a:t>kein Unterschied in der Evidenz in irgendeinem Outcome nach 1 und 2 Jahren nach OP verglichen mit konservativer </a:t>
            </a:r>
            <a:r>
              <a:rPr lang="de-CH" sz="2800" dirty="0" err="1" smtClean="0"/>
              <a:t>Th</a:t>
            </a:r>
            <a:endParaRPr lang="de-CH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CH" sz="1200" dirty="0"/>
              <a:t> </a:t>
            </a:r>
            <a:r>
              <a:rPr lang="de-CH" sz="1300" dirty="0" err="1" smtClean="0"/>
              <a:t>Wilco</a:t>
            </a:r>
            <a:r>
              <a:rPr lang="de-CH" sz="1300" dirty="0"/>
              <a:t> C. H. Jacobs </a:t>
            </a:r>
            <a:r>
              <a:rPr lang="de-CH" sz="1300" dirty="0" err="1"/>
              <a:t>Eur</a:t>
            </a:r>
            <a:r>
              <a:rPr lang="de-CH" sz="1300" dirty="0"/>
              <a:t> </a:t>
            </a:r>
            <a:r>
              <a:rPr lang="de-CH" sz="1300" dirty="0" err="1"/>
              <a:t>Spine</a:t>
            </a:r>
            <a:r>
              <a:rPr lang="de-CH" sz="1300" dirty="0"/>
              <a:t> J. Apr 2011; 20(4): 513–522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87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Evidenzbasierte Medizin</a:t>
            </a:r>
            <a:endParaRPr lang="de-CH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202872"/>
            <a:ext cx="10058400" cy="3666221"/>
          </a:xfrm>
        </p:spPr>
        <p:txBody>
          <a:bodyPr>
            <a:normAutofit/>
          </a:bodyPr>
          <a:lstStyle/>
          <a:p>
            <a:r>
              <a:rPr lang="de-DE" sz="3200" dirty="0"/>
              <a:t>ist eine jüngere Entwicklungsrichtung in der Medizin, die ausdrücklich die Forderung erhebt, dass bei einer </a:t>
            </a:r>
            <a:r>
              <a:rPr lang="de-DE" sz="3200" dirty="0" err="1" smtClean="0"/>
              <a:t>med</a:t>
            </a:r>
            <a:r>
              <a:rPr lang="de-DE" sz="3200" dirty="0" smtClean="0"/>
              <a:t> </a:t>
            </a:r>
            <a:r>
              <a:rPr lang="de-DE" sz="3200" dirty="0" err="1" smtClean="0"/>
              <a:t>Beh</a:t>
            </a:r>
            <a:r>
              <a:rPr lang="de-DE" sz="3200" dirty="0" smtClean="0"/>
              <a:t> </a:t>
            </a:r>
            <a:r>
              <a:rPr lang="de-DE" sz="3200" dirty="0"/>
              <a:t>patientenorientierte Entscheidungen nach Möglichkeit auf der Grundlage von empirisch nachgewiesener Wirksamkeit getroffen werden sollen. Sie soll eine „</a:t>
            </a:r>
            <a:r>
              <a:rPr lang="de-DE" sz="3200" dirty="0">
                <a:solidFill>
                  <a:srgbClr val="FF0000"/>
                </a:solidFill>
              </a:rPr>
              <a:t>patientenzentrierte Wissenschaftlichkeit</a:t>
            </a:r>
            <a:r>
              <a:rPr lang="de-DE" sz="3200" dirty="0"/>
              <a:t>“ fundieren</a:t>
            </a:r>
            <a:r>
              <a:rPr lang="de-DE" sz="3200" dirty="0" smtClean="0"/>
              <a:t>. </a:t>
            </a:r>
            <a:endParaRPr lang="de-DE" sz="3200" dirty="0"/>
          </a:p>
          <a:p>
            <a:r>
              <a:rPr lang="de-DE" sz="2800" dirty="0" smtClean="0"/>
              <a:t>Wikipedia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05208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für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PhysioTh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lumborad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Bed rest and physiotherapy are not more effective in </a:t>
            </a:r>
            <a:r>
              <a:rPr lang="en-US" sz="2800" dirty="0">
                <a:solidFill>
                  <a:srgbClr val="FF0000"/>
                </a:solidFill>
              </a:rPr>
              <a:t>acute</a:t>
            </a:r>
            <a:r>
              <a:rPr lang="en-US" sz="2800" dirty="0"/>
              <a:t> sciatica than continuation of ADLs (</a:t>
            </a:r>
            <a:r>
              <a:rPr lang="en-US" sz="2800" dirty="0" err="1"/>
              <a:t>acitivites</a:t>
            </a:r>
            <a:r>
              <a:rPr lang="en-US" sz="2800" dirty="0"/>
              <a:t> of daily living)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sz="1400" dirty="0"/>
              <a:t>Journal of Neurosurgery: Spine; </a:t>
            </a:r>
            <a:r>
              <a:rPr lang="en-US" sz="1400" i="1" dirty="0"/>
              <a:t>January 2002</a:t>
            </a:r>
            <a:r>
              <a:rPr lang="en-US" sz="1400" dirty="0"/>
              <a:t> / Vol. 96 / No. 1 / Pages 45-49 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1872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Lumbale SKS-OP</a:t>
            </a:r>
            <a:endParaRPr lang="de-CH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 smtClean="0"/>
              <a:t>Evidence</a:t>
            </a:r>
            <a:r>
              <a:rPr lang="de-CH" dirty="0" smtClean="0"/>
              <a:t> </a:t>
            </a:r>
            <a:r>
              <a:rPr lang="de-CH" dirty="0" err="1"/>
              <a:t>based</a:t>
            </a:r>
            <a:r>
              <a:rPr lang="de-CH" dirty="0"/>
              <a:t> </a:t>
            </a:r>
            <a:r>
              <a:rPr lang="de-CH" dirty="0" err="1"/>
              <a:t>clinical</a:t>
            </a:r>
            <a:r>
              <a:rPr lang="de-CH" dirty="0"/>
              <a:t> </a:t>
            </a:r>
            <a:r>
              <a:rPr lang="de-CH" dirty="0" err="1"/>
              <a:t>guidelines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multidisciplinary</a:t>
            </a:r>
            <a:r>
              <a:rPr lang="de-CH" dirty="0"/>
              <a:t> </a:t>
            </a:r>
            <a:r>
              <a:rPr lang="de-CH" dirty="0" err="1"/>
              <a:t>spine</a:t>
            </a:r>
            <a:r>
              <a:rPr lang="de-CH" dirty="0"/>
              <a:t> care; North American </a:t>
            </a:r>
            <a:r>
              <a:rPr lang="de-CH" dirty="0" err="1"/>
              <a:t>Spine</a:t>
            </a:r>
            <a:r>
              <a:rPr lang="de-CH" dirty="0"/>
              <a:t> Society </a:t>
            </a:r>
            <a:r>
              <a:rPr lang="de-CH" dirty="0" smtClean="0"/>
              <a:t>2011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err="1" smtClean="0"/>
              <a:t>Langzeitoutcome</a:t>
            </a:r>
            <a:r>
              <a:rPr lang="de-CH" dirty="0" smtClean="0"/>
              <a:t> nach </a:t>
            </a:r>
            <a:r>
              <a:rPr lang="de-CH" dirty="0" err="1" smtClean="0"/>
              <a:t>kons</a:t>
            </a:r>
            <a:r>
              <a:rPr lang="de-CH" dirty="0" smtClean="0"/>
              <a:t> und operativer </a:t>
            </a:r>
            <a:r>
              <a:rPr lang="de-CH" dirty="0" err="1" smtClean="0"/>
              <a:t>Th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Wann welche OP?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550" y="2739449"/>
            <a:ext cx="3849217" cy="188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871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19744" y="286604"/>
            <a:ext cx="9035935" cy="981088"/>
          </a:xfrm>
        </p:spPr>
        <p:txBody>
          <a:bodyPr>
            <a:normAutofit fontScale="90000"/>
          </a:bodyPr>
          <a:lstStyle/>
          <a:p>
            <a:r>
              <a:rPr lang="de-CH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Spinalkanalstenose (SKS)</a:t>
            </a:r>
            <a:endParaRPr lang="de-CH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24000" cy="1619250"/>
          </a:xfrm>
        </p:spPr>
      </p:pic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924791" y="1732354"/>
            <a:ext cx="10230889" cy="442945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absence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reliable</a:t>
            </a:r>
            <a:r>
              <a:rPr lang="de-CH" dirty="0" smtClean="0"/>
              <a:t> </a:t>
            </a:r>
            <a:r>
              <a:rPr lang="de-CH" dirty="0" err="1" smtClean="0"/>
              <a:t>evidence</a:t>
            </a:r>
            <a:r>
              <a:rPr lang="de-CH" dirty="0" smtClean="0"/>
              <a:t>, </a:t>
            </a:r>
            <a:r>
              <a:rPr lang="de-CH" dirty="0" err="1" smtClean="0"/>
              <a:t>it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work</a:t>
            </a:r>
            <a:r>
              <a:rPr lang="de-CH" dirty="0" smtClean="0"/>
              <a:t> </a:t>
            </a:r>
            <a:r>
              <a:rPr lang="de-CH" dirty="0" err="1" smtClean="0"/>
              <a:t>group`s</a:t>
            </a:r>
            <a:r>
              <a:rPr lang="de-CH" dirty="0" smtClean="0"/>
              <a:t> </a:t>
            </a:r>
            <a:r>
              <a:rPr lang="de-CH" dirty="0" err="1" smtClean="0"/>
              <a:t>opinion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natural</a:t>
            </a:r>
            <a:r>
              <a:rPr lang="de-CH" dirty="0" smtClean="0"/>
              <a:t> </a:t>
            </a:r>
            <a:r>
              <a:rPr lang="de-CH" dirty="0" err="1" smtClean="0"/>
              <a:t>history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mild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moderatly</a:t>
            </a:r>
            <a:r>
              <a:rPr lang="de-CH" dirty="0" smtClean="0"/>
              <a:t> </a:t>
            </a:r>
            <a:r>
              <a:rPr lang="de-CH" dirty="0" err="1" smtClean="0"/>
              <a:t>symptomatic</a:t>
            </a:r>
            <a:r>
              <a:rPr lang="de-CH" dirty="0" smtClean="0"/>
              <a:t> degenerative </a:t>
            </a:r>
            <a:r>
              <a:rPr lang="de-CH" dirty="0" err="1" smtClean="0"/>
              <a:t>lumbar</a:t>
            </a:r>
            <a:r>
              <a:rPr lang="de-CH" dirty="0" smtClean="0"/>
              <a:t> </a:t>
            </a:r>
            <a:r>
              <a:rPr lang="de-CH" dirty="0" err="1" smtClean="0"/>
              <a:t>stenosis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favorable in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one-third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-half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patients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 smtClean="0"/>
              <a:t>There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FF0000"/>
                </a:solidFill>
              </a:rPr>
              <a:t>insufficient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evidence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a </a:t>
            </a:r>
            <a:r>
              <a:rPr lang="de-CH" dirty="0" err="1" smtClean="0"/>
              <a:t>recommandation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against</a:t>
            </a:r>
            <a:r>
              <a:rPr lang="de-CH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err="1">
                <a:solidFill>
                  <a:srgbClr val="FF0000"/>
                </a:solidFill>
              </a:rPr>
              <a:t>C</a:t>
            </a:r>
            <a:r>
              <a:rPr lang="de-CH" dirty="0" err="1" smtClean="0">
                <a:solidFill>
                  <a:srgbClr val="FF0000"/>
                </a:solidFill>
              </a:rPr>
              <a:t>ertain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physical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findings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diagnosis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degenerative </a:t>
            </a:r>
            <a:r>
              <a:rPr lang="de-CH" dirty="0" err="1" smtClean="0"/>
              <a:t>lumbar</a:t>
            </a:r>
            <a:r>
              <a:rPr lang="de-CH" dirty="0" smtClean="0"/>
              <a:t> spinal </a:t>
            </a:r>
            <a:r>
              <a:rPr lang="de-CH" dirty="0" err="1" smtClean="0"/>
              <a:t>stenosis</a:t>
            </a:r>
            <a:r>
              <a:rPr lang="de-CH" dirty="0" smtClean="0"/>
              <a:t> </a:t>
            </a:r>
            <a:r>
              <a:rPr lang="de-CH" dirty="0" err="1" smtClean="0"/>
              <a:t>including</a:t>
            </a:r>
            <a:r>
              <a:rPr lang="de-CH" dirty="0" smtClean="0"/>
              <a:t> a positiv Romberg </a:t>
            </a:r>
            <a:r>
              <a:rPr lang="de-CH" dirty="0" err="1" smtClean="0"/>
              <a:t>test</a:t>
            </a:r>
            <a:r>
              <a:rPr lang="de-CH" dirty="0" smtClean="0"/>
              <a:t>, </a:t>
            </a:r>
            <a:r>
              <a:rPr lang="de-CH" dirty="0" err="1" smtClean="0"/>
              <a:t>thigh</a:t>
            </a:r>
            <a:r>
              <a:rPr lang="de-CH" dirty="0" smtClean="0"/>
              <a:t> </a:t>
            </a:r>
            <a:r>
              <a:rPr lang="de-CH" dirty="0" err="1" smtClean="0"/>
              <a:t>pain</a:t>
            </a:r>
            <a:r>
              <a:rPr lang="de-CH" dirty="0" smtClean="0"/>
              <a:t> </a:t>
            </a:r>
            <a:r>
              <a:rPr lang="de-CH" dirty="0" err="1" smtClean="0"/>
              <a:t>exacerbation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extension</a:t>
            </a:r>
            <a:r>
              <a:rPr lang="de-CH" dirty="0" smtClean="0"/>
              <a:t>, </a:t>
            </a:r>
            <a:r>
              <a:rPr lang="de-CH" dirty="0" err="1" smtClean="0"/>
              <a:t>sensorimotor</a:t>
            </a:r>
            <a:r>
              <a:rPr lang="de-CH" dirty="0" smtClean="0"/>
              <a:t> </a:t>
            </a:r>
            <a:r>
              <a:rPr lang="de-CH" dirty="0" err="1" smtClean="0"/>
              <a:t>deficits</a:t>
            </a:r>
            <a:r>
              <a:rPr lang="de-CH" dirty="0" smtClean="0"/>
              <a:t>, leg </a:t>
            </a:r>
            <a:r>
              <a:rPr lang="de-CH" dirty="0" err="1" smtClean="0"/>
              <a:t>cramps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abnormal Achilles </a:t>
            </a:r>
            <a:r>
              <a:rPr lang="de-CH" dirty="0" err="1" smtClean="0"/>
              <a:t>tendon</a:t>
            </a:r>
            <a:r>
              <a:rPr lang="de-CH" dirty="0" smtClean="0"/>
              <a:t> </a:t>
            </a:r>
            <a:r>
              <a:rPr lang="de-CH" dirty="0" err="1" smtClean="0"/>
              <a:t>reflexes</a:t>
            </a:r>
            <a:endParaRPr lang="de-CH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The </a:t>
            </a:r>
            <a:r>
              <a:rPr lang="de-CH" dirty="0" err="1" smtClean="0"/>
              <a:t>diagnostic</a:t>
            </a:r>
            <a:r>
              <a:rPr lang="de-CH" dirty="0" smtClean="0"/>
              <a:t> </a:t>
            </a:r>
            <a:r>
              <a:rPr lang="de-CH" dirty="0" err="1" smtClean="0"/>
              <a:t>reliability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patient-reported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dominance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of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lower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extremity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pain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or</a:t>
            </a:r>
            <a:r>
              <a:rPr lang="de-CH" dirty="0" smtClean="0">
                <a:solidFill>
                  <a:srgbClr val="FF0000"/>
                </a:solidFill>
              </a:rPr>
              <a:t> leg </a:t>
            </a:r>
            <a:r>
              <a:rPr lang="de-CH" dirty="0" err="1" smtClean="0">
                <a:solidFill>
                  <a:srgbClr val="FF0000"/>
                </a:solidFill>
              </a:rPr>
              <a:t>pain</a:t>
            </a:r>
            <a:endParaRPr lang="de-CH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A </a:t>
            </a:r>
            <a:r>
              <a:rPr lang="de-CH" dirty="0" err="1" smtClean="0"/>
              <a:t>correlation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clinical</a:t>
            </a:r>
            <a:r>
              <a:rPr lang="de-CH" dirty="0" smtClean="0"/>
              <a:t> </a:t>
            </a:r>
            <a:r>
              <a:rPr lang="de-CH" dirty="0" err="1" smtClean="0"/>
              <a:t>symptoms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function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presence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anatomic</a:t>
            </a:r>
            <a:r>
              <a:rPr lang="de-CH" dirty="0" smtClean="0"/>
              <a:t> </a:t>
            </a:r>
            <a:r>
              <a:rPr lang="de-CH" dirty="0" err="1" smtClean="0"/>
              <a:t>narrowing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spinal </a:t>
            </a:r>
            <a:r>
              <a:rPr lang="de-CH" dirty="0" err="1" smtClean="0"/>
              <a:t>canal</a:t>
            </a:r>
            <a:r>
              <a:rPr lang="de-CH" dirty="0" smtClean="0"/>
              <a:t> on </a:t>
            </a:r>
            <a:r>
              <a:rPr lang="de-CH" dirty="0" smtClean="0">
                <a:solidFill>
                  <a:srgbClr val="FF0000"/>
                </a:solidFill>
              </a:rPr>
              <a:t>MRI, CTM </a:t>
            </a:r>
            <a:r>
              <a:rPr lang="de-CH" dirty="0" err="1" smtClean="0">
                <a:solidFill>
                  <a:srgbClr val="FF0000"/>
                </a:solidFill>
              </a:rPr>
              <a:t>and</a:t>
            </a:r>
            <a:r>
              <a:rPr lang="de-CH" dirty="0" smtClean="0">
                <a:solidFill>
                  <a:srgbClr val="FF0000"/>
                </a:solidFill>
              </a:rPr>
              <a:t> 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The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pharmacological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treatment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smtClean="0"/>
              <a:t>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management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spinal </a:t>
            </a:r>
            <a:r>
              <a:rPr lang="de-CH" dirty="0" err="1" smtClean="0"/>
              <a:t>stenosis</a:t>
            </a:r>
            <a:endParaRPr lang="de-CH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The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>
                <a:solidFill>
                  <a:srgbClr val="FF0000"/>
                </a:solidFill>
              </a:rPr>
              <a:t>physical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therapy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or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>
                <a:solidFill>
                  <a:srgbClr val="FF0000"/>
                </a:solidFill>
              </a:rPr>
              <a:t>exercise</a:t>
            </a:r>
            <a:r>
              <a:rPr lang="de-CH" dirty="0" smtClean="0">
                <a:solidFill>
                  <a:srgbClr val="FF0000"/>
                </a:solidFill>
              </a:rPr>
              <a:t> </a:t>
            </a:r>
            <a:r>
              <a:rPr lang="de-CH" dirty="0" err="1" smtClean="0"/>
              <a:t>as</a:t>
            </a:r>
            <a:r>
              <a:rPr lang="de-CH" dirty="0" smtClean="0"/>
              <a:t> stand-</a:t>
            </a:r>
            <a:r>
              <a:rPr lang="de-CH" dirty="0" err="1" smtClean="0"/>
              <a:t>alone</a:t>
            </a:r>
            <a:r>
              <a:rPr lang="de-CH" dirty="0" smtClean="0"/>
              <a:t> </a:t>
            </a:r>
            <a:r>
              <a:rPr lang="de-CH" dirty="0" err="1" smtClean="0"/>
              <a:t>treatments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degenerative </a:t>
            </a:r>
            <a:r>
              <a:rPr lang="de-CH" dirty="0" err="1" smtClean="0"/>
              <a:t>lumbar</a:t>
            </a:r>
            <a:r>
              <a:rPr lang="de-CH" dirty="0" smtClean="0"/>
              <a:t> spinal </a:t>
            </a:r>
            <a:r>
              <a:rPr lang="de-CH" dirty="0" err="1" smtClean="0"/>
              <a:t>stenosis</a:t>
            </a:r>
            <a:endParaRPr lang="de-CH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CH" dirty="0" smtClean="0"/>
              <a:t>Spinal </a:t>
            </a:r>
            <a:r>
              <a:rPr lang="de-CH" dirty="0" err="1" smtClean="0">
                <a:solidFill>
                  <a:srgbClr val="FF0000"/>
                </a:solidFill>
              </a:rPr>
              <a:t>manipulation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treatment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lumbar</a:t>
            </a:r>
            <a:r>
              <a:rPr lang="de-CH" dirty="0" smtClean="0"/>
              <a:t> spinal </a:t>
            </a:r>
            <a:r>
              <a:rPr lang="de-CH" dirty="0" err="1" smtClean="0"/>
              <a:t>stenosis</a:t>
            </a:r>
            <a:endParaRPr lang="de-CH" dirty="0" smtClean="0"/>
          </a:p>
          <a:p>
            <a:r>
              <a:rPr lang="de-CH" sz="1600" dirty="0" err="1" smtClean="0"/>
              <a:t>Evidence</a:t>
            </a:r>
            <a:r>
              <a:rPr lang="de-CH" sz="1600" dirty="0" smtClean="0"/>
              <a:t> </a:t>
            </a:r>
            <a:r>
              <a:rPr lang="de-CH" sz="1600" dirty="0" err="1" smtClean="0"/>
              <a:t>based</a:t>
            </a:r>
            <a:r>
              <a:rPr lang="de-CH" sz="1600" dirty="0" smtClean="0"/>
              <a:t> </a:t>
            </a:r>
            <a:r>
              <a:rPr lang="de-CH" sz="1600" dirty="0" err="1" smtClean="0"/>
              <a:t>clinical</a:t>
            </a:r>
            <a:r>
              <a:rPr lang="de-CH" sz="1600" dirty="0" smtClean="0"/>
              <a:t> </a:t>
            </a:r>
            <a:r>
              <a:rPr lang="de-CH" sz="1600" dirty="0" err="1" smtClean="0"/>
              <a:t>guidelines</a:t>
            </a:r>
            <a:r>
              <a:rPr lang="de-CH" sz="1600" dirty="0" smtClean="0"/>
              <a:t> </a:t>
            </a:r>
            <a:r>
              <a:rPr lang="de-CH" sz="1600" dirty="0" err="1" smtClean="0"/>
              <a:t>for</a:t>
            </a:r>
            <a:r>
              <a:rPr lang="de-CH" sz="1600" dirty="0" smtClean="0"/>
              <a:t> </a:t>
            </a:r>
            <a:r>
              <a:rPr lang="de-CH" sz="1600" dirty="0" err="1" smtClean="0"/>
              <a:t>multidisciplinary</a:t>
            </a:r>
            <a:r>
              <a:rPr lang="de-CH" sz="1600" dirty="0" smtClean="0"/>
              <a:t> </a:t>
            </a:r>
            <a:r>
              <a:rPr lang="de-CH" sz="1600" dirty="0" err="1" smtClean="0"/>
              <a:t>spine</a:t>
            </a:r>
            <a:r>
              <a:rPr lang="de-CH" sz="1600" dirty="0" smtClean="0"/>
              <a:t> care; North </a:t>
            </a:r>
            <a:r>
              <a:rPr lang="de-CH" sz="1600" dirty="0"/>
              <a:t>A</a:t>
            </a:r>
            <a:r>
              <a:rPr lang="de-CH" sz="1600" dirty="0" smtClean="0"/>
              <a:t>merican </a:t>
            </a:r>
            <a:r>
              <a:rPr lang="de-CH" sz="1600" dirty="0" err="1"/>
              <a:t>S</a:t>
            </a:r>
            <a:r>
              <a:rPr lang="de-CH" sz="1600" dirty="0" err="1" smtClean="0"/>
              <a:t>pine</a:t>
            </a:r>
            <a:r>
              <a:rPr lang="de-CH" sz="1600" dirty="0" smtClean="0"/>
              <a:t> Society 2011</a:t>
            </a:r>
          </a:p>
          <a:p>
            <a:endParaRPr lang="de-CH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8700" y="0"/>
            <a:ext cx="1684369" cy="144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Spinalkanalstenose- konservative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dirty="0">
                <a:solidFill>
                  <a:srgbClr val="FF0000"/>
                </a:solidFill>
              </a:rPr>
              <a:t>Interlaminar Steroid </a:t>
            </a:r>
            <a:r>
              <a:rPr lang="de-CH" dirty="0" err="1">
                <a:solidFill>
                  <a:srgbClr val="FF0000"/>
                </a:solidFill>
              </a:rPr>
              <a:t>injections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/>
              <a:t>are</a:t>
            </a:r>
            <a:r>
              <a:rPr lang="de-CH" dirty="0"/>
              <a:t> </a:t>
            </a:r>
            <a:r>
              <a:rPr lang="de-CH" dirty="0" err="1"/>
              <a:t>suggested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provide</a:t>
            </a:r>
            <a:r>
              <a:rPr lang="de-CH" dirty="0"/>
              <a:t> </a:t>
            </a:r>
            <a:r>
              <a:rPr lang="de-CH" dirty="0" err="1"/>
              <a:t>short</a:t>
            </a:r>
            <a:r>
              <a:rPr lang="de-CH" dirty="0"/>
              <a:t> </a:t>
            </a:r>
            <a:r>
              <a:rPr lang="de-CH" dirty="0" err="1"/>
              <a:t>term</a:t>
            </a:r>
            <a:r>
              <a:rPr lang="de-CH" dirty="0"/>
              <a:t> </a:t>
            </a:r>
            <a:r>
              <a:rPr lang="de-CH" dirty="0" err="1"/>
              <a:t>symptom</a:t>
            </a:r>
            <a:r>
              <a:rPr lang="de-CH" dirty="0"/>
              <a:t> </a:t>
            </a:r>
            <a:r>
              <a:rPr lang="de-CH" dirty="0" err="1"/>
              <a:t>relief</a:t>
            </a:r>
            <a:r>
              <a:rPr lang="de-CH" dirty="0"/>
              <a:t> (&lt; 6 Mte)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neurogenic</a:t>
            </a:r>
            <a:r>
              <a:rPr lang="de-CH" dirty="0"/>
              <a:t> </a:t>
            </a:r>
            <a:r>
              <a:rPr lang="de-CH" dirty="0" err="1"/>
              <a:t>claudicatio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radiculopathy</a:t>
            </a:r>
            <a:r>
              <a:rPr lang="de-CH" dirty="0"/>
              <a:t>. </a:t>
            </a:r>
            <a:r>
              <a:rPr lang="de-CH" dirty="0" err="1"/>
              <a:t>There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conflicting</a:t>
            </a:r>
            <a:r>
              <a:rPr lang="de-CH" dirty="0"/>
              <a:t> </a:t>
            </a:r>
            <a:r>
              <a:rPr lang="de-CH" dirty="0" err="1"/>
              <a:t>evidence</a:t>
            </a:r>
            <a:r>
              <a:rPr lang="de-CH" dirty="0"/>
              <a:t> für </a:t>
            </a:r>
            <a:r>
              <a:rPr lang="de-CH" dirty="0" err="1"/>
              <a:t>long</a:t>
            </a:r>
            <a:r>
              <a:rPr lang="de-CH" dirty="0"/>
              <a:t> </a:t>
            </a:r>
            <a:r>
              <a:rPr lang="de-CH" dirty="0" err="1"/>
              <a:t>term</a:t>
            </a:r>
            <a:r>
              <a:rPr lang="de-CH" dirty="0"/>
              <a:t> </a:t>
            </a:r>
            <a:r>
              <a:rPr lang="de-CH" dirty="0" err="1"/>
              <a:t>efficacy</a:t>
            </a:r>
            <a:r>
              <a:rPr lang="de-CH" dirty="0"/>
              <a:t> (21,5-24 Mte)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A multiple </a:t>
            </a:r>
            <a:r>
              <a:rPr lang="de-CH" dirty="0" err="1" smtClean="0"/>
              <a:t>injection</a:t>
            </a:r>
            <a:r>
              <a:rPr lang="de-CH" dirty="0" smtClean="0"/>
              <a:t> </a:t>
            </a:r>
            <a:r>
              <a:rPr lang="de-CH" dirty="0" err="1"/>
              <a:t>regime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radiographically</a:t>
            </a:r>
            <a:r>
              <a:rPr lang="de-CH" dirty="0"/>
              <a:t> </a:t>
            </a:r>
            <a:r>
              <a:rPr lang="de-CH" dirty="0" err="1"/>
              <a:t>guided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transforaminal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epidural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>
                <a:solidFill>
                  <a:srgbClr val="FF0000"/>
                </a:solidFill>
              </a:rPr>
              <a:t>steroid</a:t>
            </a:r>
            <a:r>
              <a:rPr lang="de-CH" dirty="0">
                <a:solidFill>
                  <a:srgbClr val="FF0000"/>
                </a:solidFill>
              </a:rPr>
              <a:t> </a:t>
            </a:r>
            <a:r>
              <a:rPr lang="de-CH" dirty="0" err="1"/>
              <a:t>injections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caudal</a:t>
            </a:r>
            <a:r>
              <a:rPr lang="de-CH" dirty="0"/>
              <a:t> </a:t>
            </a:r>
            <a:r>
              <a:rPr lang="de-CH" dirty="0" err="1"/>
              <a:t>injections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suggested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produce</a:t>
            </a:r>
            <a:r>
              <a:rPr lang="de-CH" dirty="0"/>
              <a:t> medium-term (3-36 Mte) </a:t>
            </a:r>
            <a:r>
              <a:rPr lang="de-CH" dirty="0" err="1"/>
              <a:t>relief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pain</a:t>
            </a:r>
            <a:r>
              <a:rPr lang="de-CH" dirty="0"/>
              <a:t> in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radiculopathy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neurogenic</a:t>
            </a:r>
            <a:r>
              <a:rPr lang="de-CH" dirty="0"/>
              <a:t> </a:t>
            </a:r>
            <a:r>
              <a:rPr lang="de-CH" dirty="0" err="1"/>
              <a:t>intermittent</a:t>
            </a:r>
            <a:r>
              <a:rPr lang="de-CH" dirty="0"/>
              <a:t> </a:t>
            </a:r>
            <a:r>
              <a:rPr lang="de-CH" dirty="0" err="1"/>
              <a:t>claudicatio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lumbar</a:t>
            </a:r>
            <a:r>
              <a:rPr lang="de-CH" dirty="0"/>
              <a:t> spinal </a:t>
            </a:r>
            <a:r>
              <a:rPr lang="de-CH" dirty="0" err="1"/>
              <a:t>stenosis</a:t>
            </a: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 smtClean="0"/>
              <a:t>Lumbosakrales</a:t>
            </a:r>
            <a:r>
              <a:rPr lang="de-CH" dirty="0" smtClean="0"/>
              <a:t> Korsett: 	verlängert </a:t>
            </a:r>
            <a:r>
              <a:rPr lang="de-CH" dirty="0" err="1" smtClean="0"/>
              <a:t>whs</a:t>
            </a:r>
            <a:r>
              <a:rPr lang="de-CH" dirty="0" smtClean="0"/>
              <a:t> die Gehdistanz und vermindert die </a:t>
            </a:r>
            <a:r>
              <a:rPr lang="de-CH" dirty="0" err="1" smtClean="0"/>
              <a:t>Szen</a:t>
            </a:r>
            <a:r>
              <a:rPr lang="de-CH" dirty="0" smtClean="0"/>
              <a:t>. Keine Evidenz, 			dass der Effekt anhält</a:t>
            </a:r>
            <a:r>
              <a:rPr lang="de-CH" dirty="0"/>
              <a:t> </a:t>
            </a:r>
            <a:r>
              <a:rPr lang="de-CH" dirty="0" smtClean="0"/>
              <a:t>sobald abgezogen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 smtClean="0"/>
              <a:t>Ungen</a:t>
            </a:r>
            <a:r>
              <a:rPr lang="de-CH" dirty="0" smtClean="0"/>
              <a:t>. Evidenz für: 	Traktionsbehandlung, Elektrische Stimulation oder TENS, Akupunktur</a:t>
            </a:r>
          </a:p>
          <a:p>
            <a:pPr marL="0" indent="0">
              <a:buNone/>
            </a:pPr>
            <a:r>
              <a:rPr lang="de-CH" sz="1600" dirty="0" err="1"/>
              <a:t>Evidence</a:t>
            </a:r>
            <a:r>
              <a:rPr lang="de-CH" sz="1600" dirty="0"/>
              <a:t> </a:t>
            </a:r>
            <a:r>
              <a:rPr lang="de-CH" sz="1600" dirty="0" err="1"/>
              <a:t>based</a:t>
            </a:r>
            <a:r>
              <a:rPr lang="de-CH" sz="1600" dirty="0"/>
              <a:t> </a:t>
            </a:r>
            <a:r>
              <a:rPr lang="de-CH" sz="1600" dirty="0" err="1"/>
              <a:t>clinical</a:t>
            </a:r>
            <a:r>
              <a:rPr lang="de-CH" sz="1600" dirty="0"/>
              <a:t> </a:t>
            </a:r>
            <a:r>
              <a:rPr lang="de-CH" sz="1600" dirty="0" err="1"/>
              <a:t>guidelines</a:t>
            </a:r>
            <a:r>
              <a:rPr lang="de-CH" sz="1600" dirty="0"/>
              <a:t> </a:t>
            </a:r>
            <a:r>
              <a:rPr lang="de-CH" sz="1600" dirty="0" err="1"/>
              <a:t>for</a:t>
            </a:r>
            <a:r>
              <a:rPr lang="de-CH" sz="1600" dirty="0"/>
              <a:t> </a:t>
            </a:r>
            <a:r>
              <a:rPr lang="de-CH" sz="1600" dirty="0" err="1"/>
              <a:t>multidisciplinary</a:t>
            </a:r>
            <a:r>
              <a:rPr lang="de-CH" sz="1600" dirty="0"/>
              <a:t> </a:t>
            </a:r>
            <a:r>
              <a:rPr lang="de-CH" sz="1600" dirty="0" err="1"/>
              <a:t>spine</a:t>
            </a:r>
            <a:r>
              <a:rPr lang="de-CH" sz="1600" dirty="0"/>
              <a:t> care; North American </a:t>
            </a:r>
            <a:r>
              <a:rPr lang="de-CH" sz="1600" dirty="0" err="1"/>
              <a:t>Spine</a:t>
            </a:r>
            <a:r>
              <a:rPr lang="de-CH" sz="1600" dirty="0"/>
              <a:t> Society 2011</a:t>
            </a: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893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Langzeit Outcome der konservativen Behandlung bei SKS (2-10 Jahre)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sz="2400" dirty="0" smtClean="0"/>
              <a:t>Bei einem hohen Prozentsatz der Pat mit SKS kann die </a:t>
            </a:r>
            <a:r>
              <a:rPr lang="de-CH" sz="2400" dirty="0" err="1" smtClean="0"/>
              <a:t>kons</a:t>
            </a:r>
            <a:r>
              <a:rPr lang="de-CH" sz="2400" dirty="0" smtClean="0"/>
              <a:t>/</a:t>
            </a:r>
            <a:r>
              <a:rPr lang="de-CH" sz="2400" dirty="0" err="1" smtClean="0"/>
              <a:t>intervent</a:t>
            </a:r>
            <a:r>
              <a:rPr lang="de-CH" sz="2400" dirty="0" smtClean="0"/>
              <a:t> </a:t>
            </a:r>
            <a:r>
              <a:rPr lang="de-CH" sz="2400" dirty="0" err="1" smtClean="0"/>
              <a:t>Th</a:t>
            </a:r>
            <a:r>
              <a:rPr lang="de-CH" sz="2400" dirty="0" smtClean="0"/>
              <a:t> eine Langzeitverbesserung bewirken</a:t>
            </a:r>
          </a:p>
          <a:p>
            <a:pPr marL="0" indent="0">
              <a:buNone/>
            </a:pPr>
            <a:r>
              <a:rPr lang="de-CH" sz="1700" dirty="0" err="1"/>
              <a:t>Evidence</a:t>
            </a:r>
            <a:r>
              <a:rPr lang="de-CH" sz="1700" dirty="0"/>
              <a:t> </a:t>
            </a:r>
            <a:r>
              <a:rPr lang="de-CH" sz="1700" dirty="0" err="1"/>
              <a:t>based</a:t>
            </a:r>
            <a:r>
              <a:rPr lang="de-CH" sz="1700" dirty="0"/>
              <a:t> </a:t>
            </a:r>
            <a:r>
              <a:rPr lang="de-CH" sz="1700" dirty="0" err="1"/>
              <a:t>clinical</a:t>
            </a:r>
            <a:r>
              <a:rPr lang="de-CH" sz="1700" dirty="0"/>
              <a:t> </a:t>
            </a:r>
            <a:r>
              <a:rPr lang="de-CH" sz="1700" dirty="0" err="1"/>
              <a:t>guidelines</a:t>
            </a:r>
            <a:r>
              <a:rPr lang="de-CH" sz="1700" dirty="0"/>
              <a:t> </a:t>
            </a:r>
            <a:r>
              <a:rPr lang="de-CH" sz="1700" dirty="0" err="1"/>
              <a:t>for</a:t>
            </a:r>
            <a:r>
              <a:rPr lang="de-CH" sz="1700" dirty="0"/>
              <a:t> </a:t>
            </a:r>
            <a:r>
              <a:rPr lang="de-CH" sz="1700" dirty="0" err="1"/>
              <a:t>multidisciplinary</a:t>
            </a:r>
            <a:r>
              <a:rPr lang="de-CH" sz="1700" dirty="0"/>
              <a:t> </a:t>
            </a:r>
            <a:r>
              <a:rPr lang="de-CH" sz="1700" dirty="0" err="1"/>
              <a:t>spine</a:t>
            </a:r>
            <a:r>
              <a:rPr lang="de-CH" sz="1700" dirty="0"/>
              <a:t> care; North American </a:t>
            </a:r>
            <a:r>
              <a:rPr lang="de-CH" sz="1700" dirty="0" err="1"/>
              <a:t>Spine</a:t>
            </a:r>
            <a:r>
              <a:rPr lang="de-CH" sz="1700" dirty="0"/>
              <a:t> Society </a:t>
            </a:r>
            <a:r>
              <a:rPr lang="de-CH" sz="1700" dirty="0" smtClean="0"/>
              <a:t>2011</a:t>
            </a:r>
          </a:p>
          <a:p>
            <a:pPr marL="0" indent="0">
              <a:buNone/>
            </a:pPr>
            <a:endParaRPr lang="de-CH" sz="1600" dirty="0"/>
          </a:p>
          <a:p>
            <a:pPr marL="0" indent="0">
              <a:buNone/>
            </a:pP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nach </a:t>
            </a:r>
            <a:r>
              <a:rPr lang="de-CH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dekompressiver</a:t>
            </a:r>
            <a:r>
              <a:rPr lang="de-C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Laminektomie</a:t>
            </a:r>
            <a:r>
              <a:rPr lang="de-C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de-CH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Laminotomie</a:t>
            </a:r>
            <a:endParaRPr lang="de-CH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1"/>
            <a:r>
              <a:rPr lang="en-US" sz="2100" dirty="0"/>
              <a:t>7 </a:t>
            </a:r>
            <a:r>
              <a:rPr lang="en-US" sz="2100" dirty="0" err="1"/>
              <a:t>bis</a:t>
            </a:r>
            <a:r>
              <a:rPr lang="en-US" sz="2100" dirty="0"/>
              <a:t> 10 </a:t>
            </a:r>
            <a:r>
              <a:rPr lang="en-US" sz="2100" dirty="0" err="1"/>
              <a:t>Jahre</a:t>
            </a:r>
            <a:r>
              <a:rPr lang="en-US" sz="2100" dirty="0"/>
              <a:t> </a:t>
            </a:r>
            <a:r>
              <a:rPr lang="en-US" sz="2100" dirty="0" err="1"/>
              <a:t>nach</a:t>
            </a:r>
            <a:r>
              <a:rPr lang="en-US" sz="2100" dirty="0"/>
              <a:t> </a:t>
            </a:r>
            <a:r>
              <a:rPr lang="en-US" sz="2100" dirty="0" err="1"/>
              <a:t>Dekompression</a:t>
            </a:r>
            <a:r>
              <a:rPr lang="en-US" sz="2100" dirty="0"/>
              <a:t> </a:t>
            </a:r>
            <a:r>
              <a:rPr lang="en-US" sz="2100" dirty="0" err="1"/>
              <a:t>einer</a:t>
            </a:r>
            <a:r>
              <a:rPr lang="en-US" sz="2100" dirty="0"/>
              <a:t> </a:t>
            </a:r>
            <a:r>
              <a:rPr lang="en-US" sz="2100" dirty="0" err="1"/>
              <a:t>SpS</a:t>
            </a:r>
            <a:r>
              <a:rPr lang="en-US" sz="2100" dirty="0"/>
              <a:t>:</a:t>
            </a:r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100" dirty="0"/>
              <a:t>23% der Pat. </a:t>
            </a:r>
            <a:r>
              <a:rPr lang="en-US" sz="2100" dirty="0" err="1"/>
              <a:t>mussten</a:t>
            </a:r>
            <a:r>
              <a:rPr lang="en-US" sz="2100" dirty="0"/>
              <a:t> </a:t>
            </a:r>
            <a:r>
              <a:rPr lang="en-US" sz="2100" dirty="0" err="1"/>
              <a:t>erneut</a:t>
            </a:r>
            <a:r>
              <a:rPr lang="en-US" sz="2100" dirty="0"/>
              <a:t> </a:t>
            </a:r>
            <a:r>
              <a:rPr lang="en-US" sz="2100" dirty="0" err="1"/>
              <a:t>operiert</a:t>
            </a:r>
            <a:r>
              <a:rPr lang="en-US" sz="2100" dirty="0"/>
              <a:t> </a:t>
            </a:r>
            <a:r>
              <a:rPr lang="en-US" sz="2100" dirty="0" err="1"/>
              <a:t>werden</a:t>
            </a:r>
            <a:endParaRPr lang="en-US" sz="2100" dirty="0"/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100" dirty="0"/>
              <a:t>33% der Pat. </a:t>
            </a:r>
            <a:r>
              <a:rPr lang="en-US" sz="2100" dirty="0" err="1"/>
              <a:t>hatten</a:t>
            </a:r>
            <a:r>
              <a:rPr lang="en-US" sz="2100" dirty="0"/>
              <a:t> </a:t>
            </a:r>
            <a:r>
              <a:rPr lang="en-US" sz="2100" dirty="0" err="1"/>
              <a:t>starke</a:t>
            </a:r>
            <a:r>
              <a:rPr lang="en-US" sz="2100" dirty="0"/>
              <a:t> </a:t>
            </a:r>
            <a:r>
              <a:rPr lang="en-US" sz="2100" dirty="0" err="1"/>
              <a:t>RückenSzen</a:t>
            </a:r>
            <a:endParaRPr lang="en-US" sz="2100" dirty="0"/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100" dirty="0"/>
              <a:t>53% der Pat. war </a:t>
            </a:r>
            <a:r>
              <a:rPr lang="en-US" sz="2100" dirty="0" err="1"/>
              <a:t>nicht</a:t>
            </a:r>
            <a:r>
              <a:rPr lang="en-US" sz="2100" dirty="0"/>
              <a:t> in der </a:t>
            </a:r>
            <a:r>
              <a:rPr lang="en-US" sz="2100" dirty="0" err="1"/>
              <a:t>Lage</a:t>
            </a:r>
            <a:r>
              <a:rPr lang="en-US" sz="2100" dirty="0"/>
              <a:t> 200m </a:t>
            </a:r>
            <a:r>
              <a:rPr lang="en-US" sz="2100" dirty="0" err="1"/>
              <a:t>zu</a:t>
            </a:r>
            <a:r>
              <a:rPr lang="en-US" sz="2100" dirty="0"/>
              <a:t> </a:t>
            </a:r>
            <a:r>
              <a:rPr lang="en-US" sz="2100" dirty="0" err="1"/>
              <a:t>gehen</a:t>
            </a:r>
            <a:endParaRPr lang="en-US" sz="2100" dirty="0"/>
          </a:p>
          <a:p>
            <a:pPr marL="457200" lvl="1" indent="-457200">
              <a:buFont typeface="Symbol" panose="05050102010706020507" pitchFamily="18" charset="2"/>
              <a:buChar char="-"/>
            </a:pPr>
            <a:r>
              <a:rPr lang="en-US" sz="2100" dirty="0"/>
              <a:t>75% der Pat. </a:t>
            </a:r>
            <a:r>
              <a:rPr lang="en-US" sz="2100" dirty="0" err="1"/>
              <a:t>waren</a:t>
            </a:r>
            <a:r>
              <a:rPr lang="en-US" sz="2100" dirty="0"/>
              <a:t> </a:t>
            </a:r>
            <a:r>
              <a:rPr lang="en-US" sz="2100" dirty="0" err="1"/>
              <a:t>zufrieden</a:t>
            </a:r>
            <a:r>
              <a:rPr lang="en-US" sz="2100" dirty="0"/>
              <a:t> </a:t>
            </a:r>
            <a:r>
              <a:rPr lang="en-US" sz="2100" dirty="0" err="1"/>
              <a:t>mit</a:t>
            </a:r>
            <a:r>
              <a:rPr lang="en-US" sz="2100" dirty="0"/>
              <a:t> </a:t>
            </a:r>
            <a:r>
              <a:rPr lang="en-US" sz="2100" dirty="0" err="1"/>
              <a:t>dem</a:t>
            </a:r>
            <a:r>
              <a:rPr lang="en-US" sz="2100" dirty="0"/>
              <a:t> OP-</a:t>
            </a:r>
            <a:r>
              <a:rPr lang="en-US" sz="2100" dirty="0" err="1"/>
              <a:t>Resultat</a:t>
            </a:r>
            <a:endParaRPr lang="en-US" sz="2100" dirty="0"/>
          </a:p>
          <a:p>
            <a:pPr marL="285750" lvl="1"/>
            <a:r>
              <a:rPr lang="en-US" sz="2100" dirty="0"/>
              <a:t>Die </a:t>
            </a:r>
            <a:r>
              <a:rPr lang="en-US" sz="2100" dirty="0" err="1"/>
              <a:t>Zeit</a:t>
            </a:r>
            <a:r>
              <a:rPr lang="en-US" sz="2100" dirty="0"/>
              <a:t> </a:t>
            </a:r>
            <a:r>
              <a:rPr lang="en-US" sz="2100" dirty="0" err="1"/>
              <a:t>bis</a:t>
            </a:r>
            <a:r>
              <a:rPr lang="en-US" sz="2100" dirty="0"/>
              <a:t> </a:t>
            </a:r>
            <a:r>
              <a:rPr lang="en-US" sz="2100" dirty="0" err="1"/>
              <a:t>zur</a:t>
            </a:r>
            <a:r>
              <a:rPr lang="en-US" sz="2100" dirty="0"/>
              <a:t> Rehab </a:t>
            </a:r>
            <a:r>
              <a:rPr lang="en-US" sz="2100" dirty="0" err="1"/>
              <a:t>nach</a:t>
            </a:r>
            <a:r>
              <a:rPr lang="en-US" sz="2100" dirty="0"/>
              <a:t> </a:t>
            </a:r>
            <a:r>
              <a:rPr lang="en-US" sz="2100" dirty="0" err="1"/>
              <a:t>einer</a:t>
            </a:r>
            <a:r>
              <a:rPr lang="en-US" sz="2100" dirty="0"/>
              <a:t> </a:t>
            </a:r>
            <a:r>
              <a:rPr lang="en-US" sz="2100" dirty="0" err="1"/>
              <a:t>lumbalen</a:t>
            </a:r>
            <a:r>
              <a:rPr lang="en-US" sz="2100" dirty="0"/>
              <a:t> </a:t>
            </a:r>
            <a:r>
              <a:rPr lang="en-US" sz="2100" dirty="0" err="1"/>
              <a:t>RückenOP</a:t>
            </a:r>
            <a:r>
              <a:rPr lang="en-US" sz="2100" dirty="0"/>
              <a:t> </a:t>
            </a:r>
            <a:r>
              <a:rPr lang="en-US" sz="2100" dirty="0" err="1"/>
              <a:t>kann</a:t>
            </a:r>
            <a:r>
              <a:rPr lang="en-US" sz="2100" dirty="0"/>
              <a:t> </a:t>
            </a:r>
            <a:r>
              <a:rPr lang="en-US" sz="2100" dirty="0" err="1"/>
              <a:t>zw</a:t>
            </a:r>
            <a:r>
              <a:rPr lang="en-US" sz="2100" dirty="0"/>
              <a:t>. 6 Wo und 8 </a:t>
            </a:r>
            <a:r>
              <a:rPr lang="en-US" sz="2100" dirty="0" err="1"/>
              <a:t>Mten</a:t>
            </a:r>
            <a:r>
              <a:rPr lang="en-US" sz="2100" dirty="0"/>
              <a:t> </a:t>
            </a:r>
            <a:r>
              <a:rPr lang="en-US" sz="2100" dirty="0" err="1"/>
              <a:t>dauern</a:t>
            </a:r>
            <a:endParaRPr lang="en-US" sz="2100" dirty="0"/>
          </a:p>
          <a:p>
            <a:pPr marL="0" indent="0">
              <a:buNone/>
            </a:pPr>
            <a:r>
              <a:rPr lang="en-US" sz="1700" dirty="0"/>
              <a:t>Spine: January 1996 - Volume 21 - Issue 1 - p 92–97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6973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677279"/>
          </a:xfrm>
        </p:spPr>
        <p:txBody>
          <a:bodyPr>
            <a:noAutofit/>
          </a:bodyPr>
          <a:lstStyle/>
          <a:p>
            <a:r>
              <a:rPr lang="de-D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Cochrane</a:t>
            </a:r>
            <a:r>
              <a:rPr lang="de-D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Review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en-US" sz="2400" b="1" dirty="0"/>
              <a:t>Surgical versus non-surgical treatment for lumbar spinal stenosis</a:t>
            </a:r>
            <a:br>
              <a:rPr lang="en-US" sz="2400" b="1" dirty="0"/>
            </a:br>
            <a:r>
              <a:rPr lang="en-US" sz="1400" dirty="0"/>
              <a:t>Fabio </a:t>
            </a:r>
            <a:r>
              <a:rPr lang="en-US" sz="1400" dirty="0" err="1"/>
              <a:t>Zaina</a:t>
            </a:r>
            <a:r>
              <a:rPr lang="en-US" sz="1400" dirty="0"/>
              <a:t>, Christy Tomkins-Lane, Eugene </a:t>
            </a:r>
            <a:r>
              <a:rPr lang="en-US" sz="1400" dirty="0" err="1"/>
              <a:t>Carragee</a:t>
            </a:r>
            <a:r>
              <a:rPr lang="en-US" sz="1400" dirty="0"/>
              <a:t>, Stefano </a:t>
            </a:r>
            <a:r>
              <a:rPr lang="en-US" sz="1400" dirty="0" err="1"/>
              <a:t>Negrini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Published Online: </a:t>
            </a:r>
            <a:r>
              <a:rPr lang="en-US" sz="1400" dirty="0">
                <a:solidFill>
                  <a:srgbClr val="FF0000"/>
                </a:solidFill>
              </a:rPr>
              <a:t>29 JAN 2016</a:t>
            </a:r>
            <a:r>
              <a:rPr lang="en-US" sz="2400" dirty="0"/>
              <a:t/>
            </a:r>
            <a:br>
              <a:rPr lang="en-US" sz="2400" dirty="0"/>
            </a:b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Aktuelle</a:t>
            </a:r>
            <a:r>
              <a:rPr lang="en-US" sz="2800" dirty="0" smtClean="0"/>
              <a:t> </a:t>
            </a:r>
            <a:r>
              <a:rPr lang="en-US" sz="2800" dirty="0" err="1" smtClean="0"/>
              <a:t>Evidenz</a:t>
            </a:r>
            <a:r>
              <a:rPr lang="en-US" sz="2800" dirty="0" smtClean="0"/>
              <a:t> </a:t>
            </a:r>
            <a:r>
              <a:rPr lang="en-US" sz="2800" dirty="0" err="1" smtClean="0"/>
              <a:t>vergleichend</a:t>
            </a:r>
            <a:r>
              <a:rPr lang="en-US" sz="2800" dirty="0" smtClean="0"/>
              <a:t> </a:t>
            </a:r>
            <a:r>
              <a:rPr lang="en-US" sz="2800" dirty="0" err="1" smtClean="0"/>
              <a:t>chir</a:t>
            </a:r>
            <a:r>
              <a:rPr lang="en-US" sz="2800" dirty="0" smtClean="0"/>
              <a:t> </a:t>
            </a:r>
            <a:r>
              <a:rPr lang="en-US" sz="2800" dirty="0" err="1" smtClean="0"/>
              <a:t>gegen</a:t>
            </a:r>
            <a:r>
              <a:rPr lang="en-US" sz="2800" dirty="0" smtClean="0"/>
              <a:t> </a:t>
            </a:r>
            <a:r>
              <a:rPr lang="en-US" sz="2800" dirty="0" err="1" smtClean="0"/>
              <a:t>nicht-chir</a:t>
            </a:r>
            <a:r>
              <a:rPr lang="en-US" sz="2800" dirty="0" smtClean="0"/>
              <a:t> </a:t>
            </a:r>
            <a:r>
              <a:rPr lang="en-US" sz="2800" dirty="0" err="1" smtClean="0"/>
              <a:t>Beh</a:t>
            </a:r>
            <a:r>
              <a:rPr lang="en-US" sz="2800" dirty="0" smtClean="0"/>
              <a:t> </a:t>
            </a:r>
            <a:r>
              <a:rPr lang="en-US" sz="2800" dirty="0" err="1" smtClean="0"/>
              <a:t>ist</a:t>
            </a:r>
            <a:r>
              <a:rPr lang="en-US" sz="2800" dirty="0" smtClean="0"/>
              <a:t> von </a:t>
            </a:r>
            <a:r>
              <a:rPr lang="en-US" sz="2800" dirty="0" err="1" smtClean="0"/>
              <a:t>schlechter</a:t>
            </a:r>
            <a:r>
              <a:rPr lang="en-US" sz="2800" dirty="0" smtClean="0"/>
              <a:t> </a:t>
            </a:r>
            <a:r>
              <a:rPr lang="en-US" sz="2800" dirty="0" err="1" smtClean="0"/>
              <a:t>Qualität</a:t>
            </a:r>
            <a:r>
              <a:rPr lang="en-US" sz="2800" dirty="0"/>
              <a:t>	</a:t>
            </a:r>
            <a:r>
              <a:rPr lang="en-US" sz="2800" dirty="0" smtClean="0"/>
              <a:t>    </a:t>
            </a:r>
            <a:r>
              <a:rPr lang="en-US" sz="2800" dirty="0" err="1" smtClean="0"/>
              <a:t>Keine</a:t>
            </a:r>
            <a:r>
              <a:rPr lang="en-US" sz="2800" dirty="0" smtClean="0"/>
              <a:t> </a:t>
            </a:r>
            <a:r>
              <a:rPr lang="en-US" sz="2800" dirty="0" err="1" smtClean="0"/>
              <a:t>Empfehlung</a:t>
            </a:r>
            <a:r>
              <a:rPr lang="en-US" sz="2800" dirty="0" smtClean="0"/>
              <a:t> </a:t>
            </a:r>
            <a:r>
              <a:rPr lang="en-US" sz="2800" dirty="0" err="1" smtClean="0"/>
              <a:t>zur</a:t>
            </a:r>
            <a:r>
              <a:rPr lang="en-US" sz="2800" dirty="0" smtClean="0"/>
              <a:t> </a:t>
            </a:r>
            <a:r>
              <a:rPr lang="en-US" sz="2800" dirty="0" err="1" smtClean="0"/>
              <a:t>besten</a:t>
            </a:r>
            <a:r>
              <a:rPr lang="en-US" sz="2800" dirty="0" smtClean="0"/>
              <a:t> </a:t>
            </a:r>
            <a:r>
              <a:rPr lang="en-US" sz="2800" dirty="0" err="1" smtClean="0"/>
              <a:t>Beh</a:t>
            </a:r>
            <a:r>
              <a:rPr lang="en-US" sz="2800" dirty="0" smtClean="0"/>
              <a:t> </a:t>
            </a:r>
            <a:r>
              <a:rPr lang="en-US" sz="2800" dirty="0" err="1" smtClean="0"/>
              <a:t>möglich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b="1" dirty="0" err="1" smtClean="0"/>
              <a:t>Fazit</a:t>
            </a:r>
            <a:r>
              <a:rPr lang="en-US" sz="2800" dirty="0" smtClean="0"/>
              <a:t>: </a:t>
            </a:r>
            <a:r>
              <a:rPr lang="en-US" sz="2800" dirty="0" err="1" smtClean="0"/>
              <a:t>Angesichts</a:t>
            </a:r>
            <a:r>
              <a:rPr lang="en-US" sz="2800" dirty="0" smtClean="0"/>
              <a:t> der </a:t>
            </a:r>
            <a:r>
              <a:rPr lang="en-US" sz="2800" dirty="0" err="1" smtClean="0"/>
              <a:t>hohen</a:t>
            </a:r>
            <a:r>
              <a:rPr lang="en-US" sz="2800" dirty="0" smtClean="0"/>
              <a:t> Rate an NW </a:t>
            </a:r>
            <a:r>
              <a:rPr lang="en-US" sz="2800" dirty="0" err="1" smtClean="0"/>
              <a:t>durch</a:t>
            </a:r>
            <a:r>
              <a:rPr lang="en-US" sz="2800" dirty="0" smtClean="0"/>
              <a:t> die OP (10-24%, 	</a:t>
            </a:r>
            <a:r>
              <a:rPr lang="en-US" sz="2800" dirty="0" err="1" smtClean="0"/>
              <a:t>Risiko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ReOP</a:t>
            </a:r>
            <a:r>
              <a:rPr lang="en-US" sz="2800" dirty="0" smtClean="0"/>
              <a:t> 17%), </a:t>
            </a:r>
            <a:r>
              <a:rPr lang="en-US" sz="2800" dirty="0" err="1" smtClean="0"/>
              <a:t>sollten</a:t>
            </a:r>
            <a:r>
              <a:rPr lang="en-US" sz="2800" dirty="0" smtClean="0"/>
              <a:t> die </a:t>
            </a:r>
            <a:r>
              <a:rPr lang="en-US" sz="2800" dirty="0" err="1" smtClean="0"/>
              <a:t>Kliniker</a:t>
            </a:r>
            <a:r>
              <a:rPr lang="en-US" sz="2800" dirty="0" smtClean="0"/>
              <a:t> </a:t>
            </a:r>
            <a:r>
              <a:rPr lang="en-US" sz="2800" dirty="0" err="1" smtClean="0"/>
              <a:t>vorsichtig</a:t>
            </a:r>
            <a:r>
              <a:rPr lang="en-US" sz="2800" dirty="0" smtClean="0"/>
              <a:t> sein in der 	</a:t>
            </a:r>
            <a:r>
              <a:rPr lang="en-US" sz="2800" dirty="0" err="1" smtClean="0"/>
              <a:t>Ind.stellung</a:t>
            </a:r>
            <a:r>
              <a:rPr lang="en-US" sz="2800" dirty="0" smtClean="0"/>
              <a:t> </a:t>
            </a:r>
            <a:r>
              <a:rPr lang="en-US" sz="2800" dirty="0" err="1" smtClean="0"/>
              <a:t>für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SKS Op und den Pat gut </a:t>
            </a:r>
            <a:r>
              <a:rPr lang="en-US" sz="2800" dirty="0" err="1" smtClean="0"/>
              <a:t>aufklären</a:t>
            </a:r>
            <a:endParaRPr lang="de-CH" sz="2800" dirty="0"/>
          </a:p>
        </p:txBody>
      </p:sp>
      <p:sp>
        <p:nvSpPr>
          <p:cNvPr id="4" name="Pfeil nach rechts 3"/>
          <p:cNvSpPr/>
          <p:nvPr/>
        </p:nvSpPr>
        <p:spPr>
          <a:xfrm>
            <a:off x="4062845" y="2317172"/>
            <a:ext cx="852055" cy="311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2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Wenn OP-welche?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Bei Pat mit moderaten bis schweren Symptomen mit einer SKS (</a:t>
            </a:r>
            <a:r>
              <a:rPr lang="de-CH" dirty="0" err="1" smtClean="0"/>
              <a:t>Laminotomie</a:t>
            </a:r>
            <a:r>
              <a:rPr lang="de-CH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Dekompression alleine bei </a:t>
            </a:r>
            <a:r>
              <a:rPr lang="de-CH" dirty="0" err="1" smtClean="0"/>
              <a:t>predominanten</a:t>
            </a:r>
            <a:r>
              <a:rPr lang="de-CH" dirty="0" smtClean="0"/>
              <a:t> </a:t>
            </a:r>
            <a:r>
              <a:rPr lang="de-CH" dirty="0" err="1" smtClean="0"/>
              <a:t>BeinSzen</a:t>
            </a:r>
            <a:r>
              <a:rPr lang="de-CH" dirty="0" smtClean="0"/>
              <a:t> ohne Instabilität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err="1" smtClean="0"/>
              <a:t>whs</a:t>
            </a:r>
            <a:r>
              <a:rPr lang="de-CH" dirty="0" smtClean="0"/>
              <a:t> profitieren Pat mit Instabilität von einer zusätzlichen Stabilisation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430" y="3179618"/>
            <a:ext cx="3268418" cy="249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Chron. lumbales Schmerzsyndrom (CLBP)</a:t>
            </a:r>
            <a:endParaRPr lang="de-C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Entscheidungsfindung in der </a:t>
            </a:r>
            <a:r>
              <a:rPr lang="de-CH" dirty="0" err="1" smtClean="0"/>
              <a:t>chir</a:t>
            </a:r>
            <a:r>
              <a:rPr lang="de-CH" dirty="0" smtClean="0"/>
              <a:t> </a:t>
            </a:r>
            <a:r>
              <a:rPr lang="de-CH" dirty="0" err="1" smtClean="0"/>
              <a:t>Th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Evidenz prognostischer Tests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Vergleich </a:t>
            </a:r>
            <a:r>
              <a:rPr lang="de-CH" dirty="0" err="1" smtClean="0"/>
              <a:t>Stab.OP</a:t>
            </a:r>
            <a:r>
              <a:rPr lang="de-CH" dirty="0" smtClean="0"/>
              <a:t> </a:t>
            </a:r>
            <a:r>
              <a:rPr lang="de-CH" dirty="0" err="1" smtClean="0"/>
              <a:t>vs</a:t>
            </a:r>
            <a:r>
              <a:rPr lang="de-CH" dirty="0" smtClean="0"/>
              <a:t> </a:t>
            </a:r>
            <a:r>
              <a:rPr lang="de-CH" dirty="0" err="1" smtClean="0"/>
              <a:t>kogn</a:t>
            </a:r>
            <a:r>
              <a:rPr lang="de-CH" dirty="0" smtClean="0"/>
              <a:t> </a:t>
            </a:r>
            <a:r>
              <a:rPr lang="de-CH" dirty="0" err="1" smtClean="0"/>
              <a:t>VerhaltensTh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Evidenz Chiropraktik, </a:t>
            </a:r>
            <a:r>
              <a:rPr lang="de-CH" dirty="0" err="1" smtClean="0"/>
              <a:t>PhysioTh</a:t>
            </a:r>
            <a:r>
              <a:rPr lang="de-CH" dirty="0" smtClean="0"/>
              <a:t> und Akupunktur bei akutem und </a:t>
            </a:r>
            <a:r>
              <a:rPr lang="de-CH" dirty="0" err="1" smtClean="0"/>
              <a:t>chron</a:t>
            </a:r>
            <a:r>
              <a:rPr lang="de-CH" dirty="0" smtClean="0"/>
              <a:t> LBP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err="1" smtClean="0"/>
              <a:t>Med</a:t>
            </a:r>
            <a:r>
              <a:rPr lang="de-CH" dirty="0" smtClean="0"/>
              <a:t> Indikationen für </a:t>
            </a:r>
            <a:r>
              <a:rPr lang="de-CH" dirty="0" err="1" smtClean="0"/>
              <a:t>Stab.OP</a:t>
            </a:r>
            <a:r>
              <a:rPr lang="de-CH" dirty="0" smtClean="0"/>
              <a:t> (gemäss ISASS)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Prädiktion des Outcome der Stab OP bei CLBP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836" y="2880448"/>
            <a:ext cx="4578645" cy="170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7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Entscheidungsfindungen in der </a:t>
            </a:r>
            <a:r>
              <a:rPr lang="de-CH" sz="4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chir</a:t>
            </a:r>
            <a:r>
              <a:rPr lang="de-CH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Behandlung von CLBP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600" dirty="0" smtClean="0"/>
              <a:t>Willems P.; </a:t>
            </a:r>
            <a:r>
              <a:rPr lang="en-US" sz="1600" b="1" dirty="0" smtClean="0"/>
              <a:t>Decision </a:t>
            </a:r>
            <a:r>
              <a:rPr lang="en-US" sz="1600" b="1" dirty="0"/>
              <a:t>making in surgical treatment of chronic low back pain: the performance of prognostic tests to select patients for lumbar spinal fusion </a:t>
            </a:r>
            <a:r>
              <a:rPr lang="en-US" sz="1600" dirty="0" err="1" smtClean="0"/>
              <a:t>Acta</a:t>
            </a:r>
            <a:r>
              <a:rPr lang="en-US" sz="1600" dirty="0" smtClean="0"/>
              <a:t> </a:t>
            </a:r>
            <a:r>
              <a:rPr lang="en-US" sz="1600" dirty="0" err="1"/>
              <a:t>Orthop</a:t>
            </a:r>
            <a:r>
              <a:rPr lang="en-US" sz="1600" dirty="0"/>
              <a:t> Suppl. 2013 Feb;84(349):1-35 </a:t>
            </a:r>
            <a:endParaRPr lang="de-CH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Bisher kein spezifischer anatomischer </a:t>
            </a:r>
            <a:r>
              <a:rPr lang="de-CH" dirty="0"/>
              <a:t>G</a:t>
            </a:r>
            <a:r>
              <a:rPr lang="de-CH" dirty="0" smtClean="0"/>
              <a:t>rund für CLBP gefunden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Meist finden sich </a:t>
            </a:r>
            <a:r>
              <a:rPr lang="de-CH" dirty="0" err="1" smtClean="0"/>
              <a:t>degen</a:t>
            </a:r>
            <a:r>
              <a:rPr lang="de-CH" dirty="0" smtClean="0"/>
              <a:t>. </a:t>
            </a:r>
            <a:r>
              <a:rPr lang="de-CH" dirty="0" err="1" smtClean="0"/>
              <a:t>Veränd</a:t>
            </a:r>
            <a:r>
              <a:rPr lang="de-CH" dirty="0" smtClean="0"/>
              <a:t>. des </a:t>
            </a:r>
            <a:r>
              <a:rPr lang="de-CH" dirty="0" err="1" smtClean="0"/>
              <a:t>Discus</a:t>
            </a:r>
            <a:r>
              <a:rPr lang="de-CH" dirty="0" smtClean="0"/>
              <a:t> und/oder der </a:t>
            </a:r>
            <a:r>
              <a:rPr lang="de-CH" dirty="0" err="1" smtClean="0"/>
              <a:t>Fazettengelenke</a:t>
            </a:r>
            <a:r>
              <a:rPr lang="de-CH" dirty="0" smtClean="0"/>
              <a:t> (diese </a:t>
            </a:r>
            <a:r>
              <a:rPr lang="de-CH" dirty="0" err="1" smtClean="0"/>
              <a:t>Veränd</a:t>
            </a:r>
            <a:r>
              <a:rPr lang="de-CH" dirty="0" smtClean="0"/>
              <a:t>. werden aber auch bei «gesunden» Pat. gefunden)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Theorie: 	- </a:t>
            </a:r>
            <a:r>
              <a:rPr lang="de-CH" dirty="0" err="1" smtClean="0"/>
              <a:t>Sz</a:t>
            </a:r>
            <a:r>
              <a:rPr lang="de-CH" dirty="0" smtClean="0"/>
              <a:t>- Generation durch Einwachsen von Nervenendigungen in den 				beschädigten/degenerierten </a:t>
            </a:r>
            <a:r>
              <a:rPr lang="de-CH" dirty="0" err="1" smtClean="0"/>
              <a:t>Discus</a:t>
            </a:r>
            <a:r>
              <a:rPr lang="de-CH" dirty="0" smtClean="0"/>
              <a:t> sowie hohe Konz. von 					</a:t>
            </a:r>
            <a:r>
              <a:rPr lang="de-CH" dirty="0" err="1" smtClean="0"/>
              <a:t>proinflam</a:t>
            </a:r>
            <a:r>
              <a:rPr lang="de-CH" dirty="0" smtClean="0"/>
              <a:t>. Mediatoren</a:t>
            </a:r>
          </a:p>
          <a:p>
            <a:pPr marL="1471400" lvl="8" indent="0">
              <a:buNone/>
            </a:pPr>
            <a:r>
              <a:rPr lang="de-CH" dirty="0" smtClean="0"/>
              <a:t>	</a:t>
            </a:r>
            <a:r>
              <a:rPr lang="de-CH" sz="2000" dirty="0" smtClean="0"/>
              <a:t>- Exazerbation durch </a:t>
            </a:r>
            <a:r>
              <a:rPr lang="de-CH" sz="2000" dirty="0" err="1" smtClean="0"/>
              <a:t>mech</a:t>
            </a:r>
            <a:r>
              <a:rPr lang="de-CH" sz="2000" dirty="0" smtClean="0"/>
              <a:t>. Beanspruchung</a:t>
            </a:r>
          </a:p>
          <a:p>
            <a:pPr marL="1471400" lvl="8" indent="0">
              <a:buNone/>
            </a:pPr>
            <a:r>
              <a:rPr lang="de-CH" sz="2000" dirty="0" smtClean="0"/>
              <a:t>	Konzept für Stab. OP wurde entwickelt</a:t>
            </a:r>
          </a:p>
          <a:p>
            <a:pPr marL="1471400" lvl="8" indent="0">
              <a:buNone/>
            </a:pPr>
            <a:r>
              <a:rPr lang="de-CH" sz="2000" dirty="0"/>
              <a:t> </a:t>
            </a:r>
            <a:r>
              <a:rPr lang="de-CH" sz="2000" dirty="0" smtClean="0"/>
              <a:t>Das Outcome solcher </a:t>
            </a:r>
            <a:r>
              <a:rPr lang="de-CH" sz="2000" dirty="0" err="1" smtClean="0"/>
              <a:t>Ops</a:t>
            </a:r>
            <a:r>
              <a:rPr lang="de-CH" sz="2000" dirty="0" smtClean="0"/>
              <a:t> schwierig voraussehbar</a:t>
            </a:r>
          </a:p>
          <a:p>
            <a:pPr marL="1471400" lvl="8" indent="0">
              <a:buNone/>
            </a:pPr>
            <a:endParaRPr lang="de-CH" sz="2000" dirty="0" smtClean="0"/>
          </a:p>
          <a:p>
            <a:pPr marL="1471400" lvl="8" indent="0">
              <a:buNone/>
            </a:pPr>
            <a:r>
              <a:rPr lang="de-CH" sz="2000" dirty="0" smtClean="0"/>
              <a:t>Worauf stützt sich nun der behandelnde </a:t>
            </a:r>
            <a:r>
              <a:rPr lang="de-CH" sz="2000" dirty="0" err="1" smtClean="0"/>
              <a:t>Chirurge</a:t>
            </a:r>
            <a:r>
              <a:rPr lang="de-CH" sz="2000" dirty="0" smtClean="0"/>
              <a:t> zur Voraussage des Erfolges?</a:t>
            </a:r>
            <a:endParaRPr lang="de-CH" sz="2000" dirty="0"/>
          </a:p>
        </p:txBody>
      </p:sp>
      <p:sp>
        <p:nvSpPr>
          <p:cNvPr id="4" name="Pfeil nach rechts 3"/>
          <p:cNvSpPr/>
          <p:nvPr/>
        </p:nvSpPr>
        <p:spPr>
          <a:xfrm>
            <a:off x="1995055" y="4592782"/>
            <a:ext cx="529936" cy="33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76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 3 häufigsten zur Entscheidung beigezogenen </a:t>
            </a:r>
            <a:r>
              <a:rPr lang="de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</a:t>
            </a:r>
            <a:r>
              <a:rPr lang="de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Tests im </a:t>
            </a:r>
            <a:r>
              <a:rPr lang="de-CH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klin</a:t>
            </a:r>
            <a:r>
              <a:rPr lang="de-C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Alltag in den Niederlanden</a:t>
            </a:r>
            <a:endParaRPr lang="de-C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1. Immobilisation in einer </a:t>
            </a:r>
            <a:r>
              <a:rPr lang="de-CH" dirty="0" err="1" smtClean="0"/>
              <a:t>lumbosakralen</a:t>
            </a:r>
            <a:r>
              <a:rPr lang="de-CH" dirty="0" smtClean="0"/>
              <a:t> Orthese</a:t>
            </a:r>
          </a:p>
          <a:p>
            <a:r>
              <a:rPr lang="de-CH" dirty="0" smtClean="0"/>
              <a:t>2. Provokative Discographie</a:t>
            </a:r>
          </a:p>
          <a:p>
            <a:r>
              <a:rPr lang="de-CH" dirty="0" smtClean="0"/>
              <a:t>3. Temporäre externe </a:t>
            </a:r>
            <a:r>
              <a:rPr lang="de-CH" dirty="0" err="1" smtClean="0"/>
              <a:t>transpedikuläre</a:t>
            </a:r>
            <a:r>
              <a:rPr lang="de-CH" dirty="0" smtClean="0"/>
              <a:t> Fixation</a:t>
            </a:r>
          </a:p>
          <a:p>
            <a:r>
              <a:rPr lang="de-CH" dirty="0" smtClean="0"/>
              <a:t>Nationale Befragung holländischer WS Chirurgen zu ihrer Meinung zu den 3 Tests</a:t>
            </a:r>
          </a:p>
          <a:p>
            <a:pPr marL="0" indent="0">
              <a:buNone/>
            </a:pPr>
            <a:r>
              <a:rPr lang="de-CH" dirty="0"/>
              <a:t>	</a:t>
            </a:r>
            <a:r>
              <a:rPr lang="de-CH" dirty="0" smtClean="0"/>
              <a:t>sehr heterogene Meinung</a:t>
            </a:r>
            <a:endParaRPr lang="de-CH" dirty="0"/>
          </a:p>
        </p:txBody>
      </p:sp>
      <p:sp>
        <p:nvSpPr>
          <p:cNvPr id="4" name="Pfeil nach rechts 3"/>
          <p:cNvSpPr/>
          <p:nvPr/>
        </p:nvSpPr>
        <p:spPr>
          <a:xfrm>
            <a:off x="1184564" y="3761509"/>
            <a:ext cx="779318" cy="1662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4" y="4353791"/>
            <a:ext cx="1738733" cy="17621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981" y="4358003"/>
            <a:ext cx="1600633" cy="17648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7299" y="4351115"/>
            <a:ext cx="1986583" cy="17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809" y="286603"/>
            <a:ext cx="11087100" cy="1450757"/>
          </a:xfrm>
        </p:spPr>
        <p:txBody>
          <a:bodyPr>
            <a:normAutofit/>
          </a:bodyPr>
          <a:lstStyle/>
          <a:p>
            <a:pPr algn="ctr"/>
            <a:r>
              <a:rPr lang="de-DE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Bandbreite der </a:t>
            </a:r>
            <a:r>
              <a:rPr lang="de-DE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de-DE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herapie chron. </a:t>
            </a:r>
            <a:r>
              <a:rPr lang="de-DE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de-DE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 akuter </a:t>
            </a:r>
            <a:r>
              <a:rPr lang="de-DE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3335482"/>
            <a:ext cx="10058400" cy="2533612"/>
          </a:xfrm>
        </p:spPr>
        <p:txBody>
          <a:bodyPr/>
          <a:lstStyle/>
          <a:p>
            <a:pPr marL="201168" lvl="1" indent="0">
              <a:buNone/>
            </a:pPr>
            <a:r>
              <a:rPr lang="de-DE" dirty="0" smtClean="0"/>
              <a:t>	</a:t>
            </a:r>
            <a:r>
              <a:rPr lang="de-DE" sz="2000" dirty="0" smtClean="0"/>
              <a:t>Handauflegen						Operationen</a:t>
            </a:r>
          </a:p>
          <a:p>
            <a:pPr marL="201168" lvl="1" indent="0">
              <a:buNone/>
            </a:pPr>
            <a:r>
              <a:rPr lang="de-DE" sz="2000" dirty="0" smtClean="0"/>
              <a:t>	Fernheilung						Neurostimulation</a:t>
            </a:r>
          </a:p>
          <a:p>
            <a:pPr marL="201168" lvl="1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Pendeln							Verhaltenstherapie</a:t>
            </a:r>
          </a:p>
          <a:p>
            <a:pPr marL="201168" lvl="1" indent="0">
              <a:buNone/>
            </a:pPr>
            <a:r>
              <a:rPr lang="de-DE" sz="2000" dirty="0" smtClean="0"/>
              <a:t>	Kartenlegen						Medikamente</a:t>
            </a:r>
          </a:p>
          <a:p>
            <a:pPr marL="201168" lvl="1" indent="0">
              <a:buNone/>
            </a:pPr>
            <a:r>
              <a:rPr lang="de-DE" sz="2000" dirty="0" smtClean="0"/>
              <a:t>	Mike Shiva						</a:t>
            </a:r>
            <a:r>
              <a:rPr lang="de-DE" sz="2000" dirty="0" err="1" smtClean="0"/>
              <a:t>Epiduroskopie</a:t>
            </a:r>
            <a:r>
              <a:rPr lang="de-DE" dirty="0" smtClean="0"/>
              <a:t>							</a:t>
            </a:r>
            <a:endParaRPr lang="de-CH" dirty="0"/>
          </a:p>
        </p:txBody>
      </p:sp>
      <p:sp>
        <p:nvSpPr>
          <p:cNvPr id="4" name="Pfeil nach links und rechts 3"/>
          <p:cNvSpPr/>
          <p:nvPr/>
        </p:nvSpPr>
        <p:spPr>
          <a:xfrm>
            <a:off x="5189221" y="4051570"/>
            <a:ext cx="1092084" cy="4883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92559" cy="77931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36044"/>
            <a:ext cx="1631373" cy="122195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" y="3700010"/>
            <a:ext cx="1143000" cy="1524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8564" y="0"/>
            <a:ext cx="1863436" cy="104701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0281" y="1788622"/>
            <a:ext cx="931719" cy="154686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7486" y="3670441"/>
            <a:ext cx="1644514" cy="1231798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9900" y="5631372"/>
            <a:ext cx="1637612" cy="122662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3" y="1788622"/>
            <a:ext cx="1413526" cy="154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Lumbosakrale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Orthese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die Literaturrecherche zeigte einen gewissen </a:t>
            </a:r>
            <a:r>
              <a:rPr lang="de-CH" dirty="0" err="1" smtClean="0"/>
              <a:t>progn</a:t>
            </a:r>
            <a:r>
              <a:rPr lang="de-CH" dirty="0" smtClean="0"/>
              <a:t>. Wert für Pat., welche noch nicht operiert wurden (für voroperierte Pat. kein </a:t>
            </a:r>
            <a:r>
              <a:rPr lang="de-CH" dirty="0" err="1" smtClean="0"/>
              <a:t>progn</a:t>
            </a:r>
            <a:r>
              <a:rPr lang="de-CH" dirty="0" smtClean="0"/>
              <a:t>. Wert)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443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Temporäre externe </a:t>
            </a:r>
            <a:r>
              <a:rPr lang="de-CH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transpedikuläre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Fixation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Neue Untersuchungen zeigen </a:t>
            </a:r>
            <a:r>
              <a:rPr lang="de-CH" dirty="0" smtClean="0">
                <a:solidFill>
                  <a:srgbClr val="FF0000"/>
                </a:solidFill>
              </a:rPr>
              <a:t>keinen </a:t>
            </a:r>
            <a:r>
              <a:rPr lang="de-CH" dirty="0" err="1" smtClean="0">
                <a:solidFill>
                  <a:srgbClr val="FF0000"/>
                </a:solidFill>
              </a:rPr>
              <a:t>prog</a:t>
            </a:r>
            <a:r>
              <a:rPr lang="de-CH" dirty="0" smtClean="0">
                <a:solidFill>
                  <a:srgbClr val="FF0000"/>
                </a:solidFill>
              </a:rPr>
              <a:t>. Wert</a:t>
            </a:r>
            <a:r>
              <a:rPr lang="de-CH" dirty="0" smtClean="0"/>
              <a:t> für diesen Test, da keine sign. Verminderung der Beweglichkeit der </a:t>
            </a:r>
            <a:r>
              <a:rPr lang="de-CH" dirty="0" err="1" smtClean="0"/>
              <a:t>lumbosakralen</a:t>
            </a:r>
            <a:r>
              <a:rPr lang="de-CH" dirty="0" smtClean="0"/>
              <a:t> Gelenke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143" y="2850838"/>
            <a:ext cx="3156673" cy="27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3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Provokative 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Discographie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Von vielen Chirurgen als wertvoller und aussagekräftiger Test angesehen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Kontrovers, weder in der Literatur noch in der Klinik über alle Zweifel erhaben</a:t>
            </a:r>
          </a:p>
          <a:p>
            <a:pPr marL="0" indent="0">
              <a:lnSpc>
                <a:spcPts val="1400"/>
              </a:lnSpc>
              <a:buNone/>
            </a:pPr>
            <a:r>
              <a:rPr lang="en-US" b="1" dirty="0" smtClean="0"/>
              <a:t>Provocative </a:t>
            </a:r>
            <a:r>
              <a:rPr lang="en-US" b="1" dirty="0"/>
              <a:t>diskography: safety and predictive value in the outcome of spinal fusion or pain intervention for chronic low-back </a:t>
            </a:r>
            <a:r>
              <a:rPr lang="en-US" b="1" dirty="0" smtClean="0"/>
              <a:t>pain</a:t>
            </a:r>
          </a:p>
          <a:p>
            <a:pPr marL="0" indent="0">
              <a:lnSpc>
                <a:spcPts val="1000"/>
              </a:lnSpc>
              <a:buNone/>
            </a:pPr>
            <a:r>
              <a:rPr lang="de-CH" sz="1400" dirty="0"/>
              <a:t>Paul C </a:t>
            </a:r>
            <a:r>
              <a:rPr lang="de-CH" sz="1400" dirty="0" smtClean="0"/>
              <a:t>Willems; </a:t>
            </a:r>
            <a:r>
              <a:rPr lang="fi-FI" sz="1400" dirty="0" smtClean="0"/>
              <a:t>J </a:t>
            </a:r>
            <a:r>
              <a:rPr lang="fi-FI" sz="1400" dirty="0"/>
              <a:t>Pain Res. 2014; 7: 699–705</a:t>
            </a:r>
            <a:endParaRPr lang="de-CH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PD is the most specific procedure to diagnose </a:t>
            </a:r>
            <a:r>
              <a:rPr lang="en-US" dirty="0" err="1"/>
              <a:t>diskogenic</a:t>
            </a:r>
            <a:r>
              <a:rPr lang="en-US" dirty="0"/>
              <a:t> low-back pain. Its accuracy, however, is </a:t>
            </a:r>
            <a:r>
              <a:rPr lang="en-US" dirty="0">
                <a:solidFill>
                  <a:srgbClr val="FF0000"/>
                </a:solidFill>
              </a:rPr>
              <a:t>rather low or at best </a:t>
            </a:r>
            <a:r>
              <a:rPr lang="en-US" dirty="0" smtClean="0">
                <a:solidFill>
                  <a:srgbClr val="FF0000"/>
                </a:solidFill>
              </a:rPr>
              <a:t>unknown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 smtClean="0"/>
              <a:t>Komplikationen</a:t>
            </a:r>
            <a:r>
              <a:rPr lang="en-US" dirty="0" smtClean="0"/>
              <a:t>: </a:t>
            </a:r>
            <a:r>
              <a:rPr lang="en-US" dirty="0" err="1" smtClean="0"/>
              <a:t>Diszitis</a:t>
            </a:r>
            <a:r>
              <a:rPr lang="en-US" dirty="0" smtClean="0"/>
              <a:t>, </a:t>
            </a:r>
            <a:r>
              <a:rPr lang="en-US" dirty="0" err="1" smtClean="0"/>
              <a:t>vorzeitige</a:t>
            </a:r>
            <a:r>
              <a:rPr lang="en-US" dirty="0" smtClean="0"/>
              <a:t> </a:t>
            </a:r>
            <a:r>
              <a:rPr lang="en-US" dirty="0" err="1" smtClean="0"/>
              <a:t>Degen</a:t>
            </a:r>
            <a:r>
              <a:rPr lang="en-US" dirty="0" smtClean="0"/>
              <a:t> des </a:t>
            </a:r>
            <a:r>
              <a:rPr lang="en-US" dirty="0" err="1" smtClean="0"/>
              <a:t>untersuchten</a:t>
            </a:r>
            <a:r>
              <a:rPr lang="en-US" dirty="0" smtClean="0"/>
              <a:t> Discus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err="1" smtClean="0"/>
              <a:t>Fazit</a:t>
            </a:r>
            <a:r>
              <a:rPr lang="en-US" b="1" dirty="0" smtClean="0"/>
              <a:t>:</a:t>
            </a:r>
            <a:r>
              <a:rPr lang="en-US" dirty="0" smtClean="0"/>
              <a:t> Diskography </a:t>
            </a:r>
            <a:r>
              <a:rPr lang="en-US" dirty="0"/>
              <a:t>as a stand-alone test is </a:t>
            </a:r>
            <a:r>
              <a:rPr lang="en-US" dirty="0">
                <a:solidFill>
                  <a:srgbClr val="FF0000"/>
                </a:solidFill>
              </a:rPr>
              <a:t>not recommended </a:t>
            </a:r>
            <a:r>
              <a:rPr lang="en-US" dirty="0"/>
              <a:t>in clinical decision making for patients with chronic low-back pain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5" y="0"/>
            <a:ext cx="1857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1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Literatursuche für die 3 Tests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spärliche Ausbeute; 10 brauchbar Studien insgesamt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gemäss dieser spärlichen Literatur besteht eine mangelhafte </a:t>
            </a:r>
            <a:r>
              <a:rPr lang="de-CH" dirty="0" err="1" smtClean="0"/>
              <a:t>progn</a:t>
            </a:r>
            <a:r>
              <a:rPr lang="de-CH" dirty="0" smtClean="0"/>
              <a:t>. Aussagekraft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 marL="749808" lvl="4" indent="0">
              <a:buNone/>
            </a:pPr>
            <a:r>
              <a:rPr lang="de-CH" dirty="0"/>
              <a:t>	</a:t>
            </a:r>
            <a:r>
              <a:rPr lang="de-CH" sz="2000" b="1" dirty="0" smtClean="0"/>
              <a:t>Somit kann man zusammenfassend festhalten, dass die Entscheidungsfindung für eine 	</a:t>
            </a:r>
            <a:r>
              <a:rPr lang="de-CH" sz="2000" b="1" dirty="0" err="1" smtClean="0"/>
              <a:t>chir</a:t>
            </a:r>
            <a:r>
              <a:rPr lang="de-CH" sz="2000" b="1" dirty="0" smtClean="0"/>
              <a:t>. Stabilisation im </a:t>
            </a:r>
            <a:r>
              <a:rPr lang="de-CH" sz="2000" b="1" dirty="0" err="1" smtClean="0"/>
              <a:t>klin</a:t>
            </a:r>
            <a:r>
              <a:rPr lang="de-CH" sz="2000" b="1" dirty="0" smtClean="0"/>
              <a:t>. Alltag (zumindest in Holland) auf Tests basiert mit 	mangelhafter oder bestenfalls unvorhersehbarer </a:t>
            </a:r>
            <a:r>
              <a:rPr lang="de-CH" sz="2000" b="1" dirty="0" err="1" smtClean="0"/>
              <a:t>progn</a:t>
            </a:r>
            <a:r>
              <a:rPr lang="de-CH" sz="2000" b="1" dirty="0" smtClean="0"/>
              <a:t>. Aussagekraft</a:t>
            </a:r>
          </a:p>
          <a:p>
            <a:pPr marL="749808" lvl="4" indent="0">
              <a:buNone/>
            </a:pPr>
            <a:endParaRPr lang="de-CH" sz="2000" b="1" dirty="0"/>
          </a:p>
          <a:p>
            <a:pPr marL="749808" lvl="4" indent="0">
              <a:buNone/>
            </a:pPr>
            <a:r>
              <a:rPr lang="de-CH" sz="2000" dirty="0" smtClean="0"/>
              <a:t>Qualitativ bessere Studien sind gefragt!</a:t>
            </a:r>
          </a:p>
          <a:p>
            <a:pPr marL="749808" lvl="4" indent="0">
              <a:buNone/>
            </a:pPr>
            <a:endParaRPr lang="de-CH" sz="2000" dirty="0"/>
          </a:p>
          <a:p>
            <a:pPr marL="749808" lvl="4" indent="0">
              <a:buNone/>
            </a:pPr>
            <a:r>
              <a:rPr lang="en-US" sz="2000" dirty="0"/>
              <a:t>In </a:t>
            </a:r>
            <a:r>
              <a:rPr lang="en-US" sz="2000" dirty="0" smtClean="0"/>
              <a:t>der </a:t>
            </a:r>
            <a:r>
              <a:rPr lang="en-US" sz="2000" dirty="0" err="1" smtClean="0"/>
              <a:t>Literatur</a:t>
            </a:r>
            <a:r>
              <a:rPr lang="en-US" sz="2000" dirty="0" smtClean="0"/>
              <a:t> </a:t>
            </a:r>
            <a:r>
              <a:rPr lang="en-US" sz="2000" dirty="0" err="1" smtClean="0"/>
              <a:t>finden</a:t>
            </a:r>
            <a:r>
              <a:rPr lang="en-US" sz="2000" dirty="0" smtClean="0"/>
              <a:t> </a:t>
            </a:r>
            <a:r>
              <a:rPr lang="en-US" sz="2000" dirty="0" err="1" smtClean="0"/>
              <a:t>sich</a:t>
            </a:r>
            <a:r>
              <a:rPr lang="en-US" sz="2000" dirty="0" smtClean="0"/>
              <a:t> </a:t>
            </a:r>
            <a:r>
              <a:rPr lang="en-US" sz="2000" dirty="0" err="1" smtClean="0"/>
              <a:t>versch</a:t>
            </a:r>
            <a:r>
              <a:rPr lang="en-US" sz="2000" dirty="0" smtClean="0"/>
              <a:t> </a:t>
            </a:r>
            <a:r>
              <a:rPr lang="en-US" sz="2000" dirty="0" err="1" smtClean="0"/>
              <a:t>Studien</a:t>
            </a:r>
            <a:r>
              <a:rPr lang="en-US" sz="2000" dirty="0" smtClean="0"/>
              <a:t>, </a:t>
            </a:r>
            <a:r>
              <a:rPr lang="en-US" sz="2000" dirty="0" err="1" smtClean="0"/>
              <a:t>welche</a:t>
            </a:r>
            <a:r>
              <a:rPr lang="en-US" sz="2000" dirty="0" smtClean="0"/>
              <a:t> </a:t>
            </a:r>
            <a:r>
              <a:rPr lang="en-US" sz="2000" dirty="0" err="1" smtClean="0"/>
              <a:t>ähnliche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Resultate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kognitiver</a:t>
            </a:r>
            <a:r>
              <a:rPr lang="en-US" sz="2000" dirty="0" smtClean="0"/>
              <a:t> </a:t>
            </a:r>
            <a:r>
              <a:rPr lang="en-US" sz="2000" dirty="0" err="1" smtClean="0"/>
              <a:t>VerhaltensTh</a:t>
            </a:r>
            <a:r>
              <a:rPr lang="en-US" sz="2000" dirty="0" smtClean="0"/>
              <a:t> </a:t>
            </a:r>
            <a:r>
              <a:rPr lang="en-US" sz="2000" dirty="0" err="1" smtClean="0"/>
              <a:t>oder</a:t>
            </a:r>
            <a:r>
              <a:rPr lang="en-US" sz="2000" dirty="0" smtClean="0"/>
              <a:t> intensive </a:t>
            </a:r>
            <a:r>
              <a:rPr lang="en-US" sz="2000" dirty="0" err="1" smtClean="0"/>
              <a:t>Übungen</a:t>
            </a:r>
            <a:r>
              <a:rPr lang="en-US" sz="2000" dirty="0" smtClean="0"/>
              <a:t> </a:t>
            </a:r>
            <a:r>
              <a:rPr lang="en-US" sz="2000" dirty="0" err="1" smtClean="0"/>
              <a:t>zeigen</a:t>
            </a:r>
            <a:r>
              <a:rPr lang="en-US" sz="2000" dirty="0" smtClean="0"/>
              <a:t> </a:t>
            </a:r>
            <a:r>
              <a:rPr lang="en-US" sz="2000" dirty="0" err="1" smtClean="0"/>
              <a:t>wie</a:t>
            </a:r>
            <a:r>
              <a:rPr lang="en-US" sz="2000" dirty="0" smtClean="0"/>
              <a:t> die </a:t>
            </a:r>
            <a:r>
              <a:rPr lang="en-US" sz="2000" dirty="0" err="1" smtClean="0"/>
              <a:t>spinale</a:t>
            </a:r>
            <a:r>
              <a:rPr lang="en-US" sz="2000" dirty="0" smtClean="0"/>
              <a:t> </a:t>
            </a:r>
            <a:r>
              <a:rPr lang="en-US" sz="2000" dirty="0" err="1" smtClean="0"/>
              <a:t>FusionsOP</a:t>
            </a:r>
            <a:r>
              <a:rPr lang="en-US" sz="2000" dirty="0" smtClean="0"/>
              <a:t> </a:t>
            </a:r>
            <a:r>
              <a:rPr lang="en-US" sz="2000" dirty="0" err="1" smtClean="0"/>
              <a:t>aber</a:t>
            </a:r>
            <a:r>
              <a:rPr lang="en-US" sz="2000" dirty="0" smtClean="0"/>
              <a:t> </a:t>
            </a:r>
            <a:r>
              <a:rPr lang="en-US" sz="2000" dirty="0" err="1" smtClean="0"/>
              <a:t>mit</a:t>
            </a:r>
            <a:r>
              <a:rPr lang="en-US" sz="2000" dirty="0" smtClean="0"/>
              <a:t> </a:t>
            </a:r>
            <a:r>
              <a:rPr lang="en-US" sz="2000" dirty="0" err="1" smtClean="0"/>
              <a:t>beachtlich</a:t>
            </a:r>
            <a:r>
              <a:rPr lang="en-US" sz="2000" dirty="0" smtClean="0"/>
              <a:t> </a:t>
            </a:r>
            <a:r>
              <a:rPr lang="en-US" sz="2000" dirty="0" err="1" smtClean="0"/>
              <a:t>weniger</a:t>
            </a:r>
            <a:r>
              <a:rPr lang="en-US" sz="2000" dirty="0" smtClean="0"/>
              <a:t> </a:t>
            </a:r>
            <a:r>
              <a:rPr lang="en-US" sz="2000" dirty="0" err="1" smtClean="0"/>
              <a:t>Kompl</a:t>
            </a:r>
            <a:r>
              <a:rPr lang="en-US" sz="2000" dirty="0" smtClean="0"/>
              <a:t>, </a:t>
            </a:r>
            <a:r>
              <a:rPr lang="en-US" sz="2000" dirty="0" err="1" smtClean="0"/>
              <a:t>Morbidität</a:t>
            </a:r>
            <a:r>
              <a:rPr lang="en-US" sz="2000" dirty="0" smtClean="0"/>
              <a:t> und </a:t>
            </a:r>
            <a:r>
              <a:rPr lang="en-US" sz="2000" dirty="0" err="1" smtClean="0"/>
              <a:t>Kosten</a:t>
            </a:r>
            <a:endParaRPr lang="de-CH" sz="2000" dirty="0"/>
          </a:p>
        </p:txBody>
      </p:sp>
      <p:sp>
        <p:nvSpPr>
          <p:cNvPr id="4" name="Pfeil nach rechts 3"/>
          <p:cNvSpPr/>
          <p:nvPr/>
        </p:nvSpPr>
        <p:spPr>
          <a:xfrm>
            <a:off x="1215736" y="3200400"/>
            <a:ext cx="623455" cy="27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4079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Randomized Clinical Trial of Lumbar Instrumented Fusion and Cognitive Intervention and Exercises in Patients with Chronic Low Back Pain and Disc Degeneration</a:t>
            </a:r>
            <a:endParaRPr lang="de-CH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46 Pat. (</a:t>
            </a:r>
            <a:r>
              <a:rPr lang="en-US" dirty="0" err="1"/>
              <a:t>zw</a:t>
            </a:r>
            <a:r>
              <a:rPr lang="en-US" dirty="0"/>
              <a:t>. 25–60 J, chron. </a:t>
            </a:r>
            <a:r>
              <a:rPr lang="en-US" dirty="0" err="1"/>
              <a:t>Lumbalgien</a:t>
            </a:r>
            <a:r>
              <a:rPr lang="en-US" dirty="0"/>
              <a:t> </a:t>
            </a:r>
            <a:r>
              <a:rPr lang="en-US" dirty="0" err="1"/>
              <a:t>seit</a:t>
            </a:r>
            <a:r>
              <a:rPr lang="en-US" dirty="0"/>
              <a:t> &gt;1 J, </a:t>
            </a:r>
            <a:r>
              <a:rPr lang="en-US" dirty="0" err="1"/>
              <a:t>radiol</a:t>
            </a:r>
            <a:r>
              <a:rPr lang="en-US" dirty="0"/>
              <a:t>. </a:t>
            </a:r>
            <a:r>
              <a:rPr lang="en-US" dirty="0" err="1"/>
              <a:t>Nachweis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Diskusdegen</a:t>
            </a:r>
            <a:r>
              <a:rPr lang="en-US" dirty="0"/>
              <a:t>. auf </a:t>
            </a:r>
            <a:r>
              <a:rPr lang="en-US" dirty="0" err="1"/>
              <a:t>Höhe</a:t>
            </a:r>
            <a:r>
              <a:rPr lang="en-US" dirty="0"/>
              <a:t> L4-L5 u/o L5-S1) </a:t>
            </a:r>
            <a:r>
              <a:rPr lang="en-US" dirty="0" err="1"/>
              <a:t>wurden</a:t>
            </a:r>
            <a:r>
              <a:rPr lang="en-US" dirty="0"/>
              <a:t> </a:t>
            </a:r>
            <a:r>
              <a:rPr lang="en-US" dirty="0" err="1"/>
              <a:t>randomisiert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lumbale</a:t>
            </a:r>
            <a:r>
              <a:rPr lang="en-US" dirty="0"/>
              <a:t> Stabil.-OP und </a:t>
            </a:r>
            <a:r>
              <a:rPr lang="en-US" dirty="0" err="1"/>
              <a:t>postOP</a:t>
            </a:r>
            <a:r>
              <a:rPr lang="en-US" dirty="0"/>
              <a:t> </a:t>
            </a:r>
            <a:r>
              <a:rPr lang="en-US" dirty="0" err="1"/>
              <a:t>PhysioTh</a:t>
            </a:r>
            <a:r>
              <a:rPr lang="en-US" dirty="0"/>
              <a:t> </a:t>
            </a:r>
            <a:r>
              <a:rPr lang="en-US" i="1" dirty="0" err="1"/>
              <a:t>oder</a:t>
            </a:r>
            <a:r>
              <a:rPr lang="en-US" dirty="0"/>
              <a:t> </a:t>
            </a:r>
            <a:r>
              <a:rPr lang="en-US" dirty="0" err="1"/>
              <a:t>kognitiver</a:t>
            </a:r>
            <a:r>
              <a:rPr lang="en-US" dirty="0"/>
              <a:t> </a:t>
            </a:r>
            <a:r>
              <a:rPr lang="en-US" dirty="0" err="1"/>
              <a:t>VerhaltensTh</a:t>
            </a:r>
            <a:r>
              <a:rPr lang="en-US" dirty="0"/>
              <a:t> und </a:t>
            </a:r>
            <a:r>
              <a:rPr lang="en-US" dirty="0" err="1"/>
              <a:t>Übungen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Die </a:t>
            </a:r>
            <a:r>
              <a:rPr lang="en-US" dirty="0" err="1"/>
              <a:t>kogn</a:t>
            </a:r>
            <a:r>
              <a:rPr lang="en-US" dirty="0"/>
              <a:t>. </a:t>
            </a:r>
            <a:r>
              <a:rPr lang="en-US" dirty="0" err="1"/>
              <a:t>Verh.Th</a:t>
            </a:r>
            <a:r>
              <a:rPr lang="en-US" dirty="0"/>
              <a:t> </a:t>
            </a:r>
            <a:r>
              <a:rPr lang="en-US" dirty="0" err="1"/>
              <a:t>bestand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Lektion</a:t>
            </a:r>
            <a:r>
              <a:rPr lang="en-US" dirty="0"/>
              <a:t>, in der den Pat. </a:t>
            </a:r>
            <a:r>
              <a:rPr lang="en-US" dirty="0" err="1"/>
              <a:t>erklärt</a:t>
            </a:r>
            <a:r>
              <a:rPr lang="en-US" dirty="0"/>
              <a:t> </a:t>
            </a:r>
            <a:r>
              <a:rPr lang="en-US" dirty="0" err="1"/>
              <a:t>wurde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die </a:t>
            </a:r>
            <a:r>
              <a:rPr lang="en-US" dirty="0" err="1"/>
              <a:t>normalen</a:t>
            </a:r>
            <a:r>
              <a:rPr lang="en-US" dirty="0"/>
              <a:t> </a:t>
            </a:r>
            <a:r>
              <a:rPr lang="en-US" dirty="0" err="1"/>
              <a:t>tägl</a:t>
            </a:r>
            <a:r>
              <a:rPr lang="en-US" dirty="0"/>
              <a:t>. </a:t>
            </a:r>
            <a:r>
              <a:rPr lang="en-US" dirty="0" err="1"/>
              <a:t>Aktivitäten</a:t>
            </a:r>
            <a:r>
              <a:rPr lang="en-US" dirty="0"/>
              <a:t> </a:t>
            </a:r>
            <a:r>
              <a:rPr lang="en-US" dirty="0" err="1"/>
              <a:t>keinen</a:t>
            </a:r>
            <a:r>
              <a:rPr lang="en-US" dirty="0"/>
              <a:t> </a:t>
            </a:r>
            <a:r>
              <a:rPr lang="en-US" dirty="0" err="1"/>
              <a:t>weiteren</a:t>
            </a:r>
            <a:r>
              <a:rPr lang="en-US" dirty="0"/>
              <a:t> </a:t>
            </a:r>
            <a:r>
              <a:rPr lang="en-US" dirty="0" err="1"/>
              <a:t>Schaden</a:t>
            </a:r>
            <a:r>
              <a:rPr lang="en-US" dirty="0"/>
              <a:t> </a:t>
            </a:r>
            <a:r>
              <a:rPr lang="en-US" dirty="0" err="1"/>
              <a:t>zufügen</a:t>
            </a:r>
            <a:r>
              <a:rPr lang="en-US" dirty="0"/>
              <a:t> und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den </a:t>
            </a:r>
            <a:r>
              <a:rPr lang="en-US" dirty="0" err="1"/>
              <a:t>Rücken</a:t>
            </a:r>
            <a:r>
              <a:rPr lang="en-US" dirty="0"/>
              <a:t> normal </a:t>
            </a:r>
            <a:r>
              <a:rPr lang="en-US" dirty="0" err="1"/>
              <a:t>gebrauchen</a:t>
            </a:r>
            <a:r>
              <a:rPr lang="en-US" dirty="0"/>
              <a:t>. </a:t>
            </a:r>
            <a:r>
              <a:rPr lang="en-US" dirty="0" err="1"/>
              <a:t>Zusätzlich</a:t>
            </a:r>
            <a:r>
              <a:rPr lang="en-US" dirty="0"/>
              <a:t> 3x </a:t>
            </a:r>
            <a:r>
              <a:rPr lang="en-US" dirty="0" err="1"/>
              <a:t>täglich</a:t>
            </a:r>
            <a:r>
              <a:rPr lang="en-US" dirty="0"/>
              <a:t> </a:t>
            </a:r>
            <a:r>
              <a:rPr lang="en-US" dirty="0" err="1"/>
              <a:t>Physioübungen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3 </a:t>
            </a:r>
            <a:r>
              <a:rPr lang="en-US" dirty="0" err="1"/>
              <a:t>Wochen</a:t>
            </a:r>
            <a:r>
              <a:rPr lang="en-US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rgbClr val="FF0000"/>
                </a:solidFill>
              </a:rPr>
              <a:t>Erfolgsrate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betrug</a:t>
            </a:r>
            <a:r>
              <a:rPr lang="en-US" sz="2800" dirty="0">
                <a:solidFill>
                  <a:srgbClr val="FF0000"/>
                </a:solidFill>
              </a:rPr>
              <a:t> 70% </a:t>
            </a:r>
            <a:r>
              <a:rPr lang="en-US" sz="2800" dirty="0" err="1">
                <a:solidFill>
                  <a:srgbClr val="FF0000"/>
                </a:solidFill>
              </a:rPr>
              <a:t>nach</a:t>
            </a:r>
            <a:r>
              <a:rPr lang="en-US" sz="2800" dirty="0">
                <a:solidFill>
                  <a:srgbClr val="FF0000"/>
                </a:solidFill>
              </a:rPr>
              <a:t> der OP und 76% </a:t>
            </a:r>
            <a:r>
              <a:rPr lang="en-US" sz="2800" dirty="0" err="1">
                <a:solidFill>
                  <a:srgbClr val="FF0000"/>
                </a:solidFill>
              </a:rPr>
              <a:t>nach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kongn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VerhaltensTh</a:t>
            </a:r>
            <a:r>
              <a:rPr lang="en-US" sz="2800" dirty="0">
                <a:solidFill>
                  <a:srgbClr val="FF0000"/>
                </a:solidFill>
              </a:rPr>
              <a:t> und </a:t>
            </a:r>
            <a:r>
              <a:rPr lang="en-US" sz="2800" dirty="0" err="1">
                <a:solidFill>
                  <a:srgbClr val="FF0000"/>
                </a:solidFill>
              </a:rPr>
              <a:t>Übungen</a:t>
            </a:r>
            <a:r>
              <a:rPr lang="en-US" sz="2800" dirty="0">
                <a:solidFill>
                  <a:srgbClr val="FF0000"/>
                </a:solidFill>
              </a:rPr>
              <a:t> (</a:t>
            </a:r>
            <a:r>
              <a:rPr lang="en-US" sz="2800" dirty="0" err="1">
                <a:solidFill>
                  <a:srgbClr val="FF0000"/>
                </a:solidFill>
              </a:rPr>
              <a:t>unabh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Auswerter</a:t>
            </a:r>
            <a:r>
              <a:rPr lang="en-US" sz="2800" dirty="0">
                <a:solidFill>
                  <a:srgbClr val="FF0000"/>
                </a:solidFill>
              </a:rPr>
              <a:t>). Die </a:t>
            </a:r>
            <a:r>
              <a:rPr lang="en-US" sz="2800" dirty="0" err="1">
                <a:solidFill>
                  <a:srgbClr val="FF0000"/>
                </a:solidFill>
              </a:rPr>
              <a:t>frühe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Kompl.rate</a:t>
            </a:r>
            <a:r>
              <a:rPr lang="en-US" sz="2800" dirty="0">
                <a:solidFill>
                  <a:srgbClr val="FF0000"/>
                </a:solidFill>
              </a:rPr>
              <a:t> in der OP </a:t>
            </a:r>
            <a:r>
              <a:rPr lang="en-US" sz="2800" dirty="0" err="1">
                <a:solidFill>
                  <a:srgbClr val="FF0000"/>
                </a:solidFill>
              </a:rPr>
              <a:t>Gruppe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betrug</a:t>
            </a:r>
            <a:r>
              <a:rPr lang="en-US" sz="2800" dirty="0">
                <a:solidFill>
                  <a:srgbClr val="FF0000"/>
                </a:solidFill>
              </a:rPr>
              <a:t> 18%</a:t>
            </a:r>
          </a:p>
          <a:p>
            <a:r>
              <a:rPr lang="en-US" sz="1600" dirty="0"/>
              <a:t>Spine: 1 September 2003 - Volume 28 - Issue 17 - pp 1913-1921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84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Stabilisierende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RückenOP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CLBP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Die </a:t>
            </a:r>
            <a:r>
              <a:rPr lang="en-US" sz="2200" dirty="0" err="1"/>
              <a:t>wissenschaftliche</a:t>
            </a:r>
            <a:r>
              <a:rPr lang="en-US" sz="2200" dirty="0"/>
              <a:t> </a:t>
            </a:r>
            <a:r>
              <a:rPr lang="en-US" sz="2200" dirty="0" err="1"/>
              <a:t>Literatur</a:t>
            </a:r>
            <a:r>
              <a:rPr lang="en-US" sz="2200" dirty="0"/>
              <a:t> </a:t>
            </a:r>
            <a:r>
              <a:rPr lang="en-US" sz="2200" dirty="0" err="1"/>
              <a:t>zeigt</a:t>
            </a:r>
            <a:r>
              <a:rPr lang="en-US" sz="2200" dirty="0"/>
              <a:t> </a:t>
            </a:r>
            <a:r>
              <a:rPr lang="en-US" sz="2200" dirty="0" err="1"/>
              <a:t>keine</a:t>
            </a:r>
            <a:r>
              <a:rPr lang="en-US" sz="2200" dirty="0"/>
              <a:t> </a:t>
            </a:r>
            <a:r>
              <a:rPr lang="en-US" sz="2200" dirty="0" err="1"/>
              <a:t>klare</a:t>
            </a:r>
            <a:r>
              <a:rPr lang="en-US" sz="2200" dirty="0"/>
              <a:t> </a:t>
            </a:r>
            <a:r>
              <a:rPr lang="en-US" sz="2200" dirty="0" err="1"/>
              <a:t>Evidenz</a:t>
            </a:r>
            <a:r>
              <a:rPr lang="en-US" sz="2200" dirty="0"/>
              <a:t> in den </a:t>
            </a:r>
            <a:r>
              <a:rPr lang="en-US" sz="2200" dirty="0" err="1"/>
              <a:t>Kosten</a:t>
            </a:r>
            <a:r>
              <a:rPr lang="en-US" sz="2200" dirty="0"/>
              <a:t>-Benefit </a:t>
            </a:r>
            <a:r>
              <a:rPr lang="en-US" sz="2200" dirty="0" err="1"/>
              <a:t>Studien</a:t>
            </a:r>
            <a:r>
              <a:rPr lang="en-US" sz="2200" dirty="0"/>
              <a:t> der </a:t>
            </a:r>
            <a:r>
              <a:rPr lang="en-US" sz="2200" dirty="0" err="1"/>
              <a:t>meisten</a:t>
            </a:r>
            <a:r>
              <a:rPr lang="en-US" sz="2200" dirty="0"/>
              <a:t> stab </a:t>
            </a:r>
            <a:r>
              <a:rPr lang="en-US" sz="2200" dirty="0" err="1"/>
              <a:t>RückenOP</a:t>
            </a:r>
            <a:r>
              <a:rPr lang="en-US" sz="2200" dirty="0"/>
              <a:t> </a:t>
            </a:r>
            <a:r>
              <a:rPr lang="en-US" sz="2200" dirty="0" err="1"/>
              <a:t>verglichen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konservativer</a:t>
            </a:r>
            <a:r>
              <a:rPr lang="en-US" sz="2200" dirty="0"/>
              <a:t> </a:t>
            </a:r>
            <a:r>
              <a:rPr lang="en-US" sz="2200" dirty="0" err="1"/>
              <a:t>Th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 smtClean="0"/>
              <a:t>Stabilisationen</a:t>
            </a:r>
            <a:r>
              <a:rPr lang="en-US" sz="2200" dirty="0" smtClean="0"/>
              <a:t> </a:t>
            </a:r>
            <a:r>
              <a:rPr lang="en-US" sz="2200" dirty="0"/>
              <a:t>und </a:t>
            </a:r>
            <a:r>
              <a:rPr lang="en-US" sz="2200" dirty="0" err="1"/>
              <a:t>Diskusersatz</a:t>
            </a:r>
            <a:r>
              <a:rPr lang="en-US" sz="2200" dirty="0"/>
              <a:t> OP </a:t>
            </a:r>
            <a:r>
              <a:rPr lang="en-US" sz="2200" dirty="0" err="1" smtClean="0"/>
              <a:t>nicht</a:t>
            </a:r>
            <a:r>
              <a:rPr lang="en-US" sz="2200" dirty="0" smtClean="0"/>
              <a:t> </a:t>
            </a:r>
            <a:r>
              <a:rPr lang="en-US" sz="2200" dirty="0" err="1" smtClean="0"/>
              <a:t>besser</a:t>
            </a:r>
            <a:r>
              <a:rPr lang="en-US" sz="2200" dirty="0" smtClean="0"/>
              <a:t> </a:t>
            </a:r>
            <a:r>
              <a:rPr lang="en-US" sz="2200" dirty="0" err="1" smtClean="0"/>
              <a:t>als</a:t>
            </a:r>
            <a:r>
              <a:rPr lang="en-US" sz="2200" dirty="0" smtClean="0"/>
              <a:t> </a:t>
            </a:r>
            <a:r>
              <a:rPr lang="en-US" sz="2200" dirty="0" err="1"/>
              <a:t>kons</a:t>
            </a:r>
            <a:r>
              <a:rPr lang="en-US" sz="2200" dirty="0"/>
              <a:t> </a:t>
            </a:r>
            <a:r>
              <a:rPr lang="en-US" sz="2200" dirty="0" err="1"/>
              <a:t>Th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Die </a:t>
            </a:r>
            <a:r>
              <a:rPr lang="en-US" sz="2200" dirty="0" err="1"/>
              <a:t>Tendenz</a:t>
            </a:r>
            <a:r>
              <a:rPr lang="en-US" sz="2200" dirty="0"/>
              <a:t> der </a:t>
            </a:r>
            <a:r>
              <a:rPr lang="en-US" sz="2200" dirty="0" err="1"/>
              <a:t>wissenschaftliche</a:t>
            </a:r>
            <a:r>
              <a:rPr lang="en-US" sz="2200" dirty="0"/>
              <a:t> </a:t>
            </a:r>
            <a:r>
              <a:rPr lang="en-US" sz="2200" dirty="0" err="1"/>
              <a:t>Evidenz</a:t>
            </a:r>
            <a:r>
              <a:rPr lang="en-US" sz="2200" dirty="0"/>
              <a:t> </a:t>
            </a:r>
            <a:r>
              <a:rPr lang="en-US" sz="2200" dirty="0" err="1"/>
              <a:t>scheint</a:t>
            </a:r>
            <a:r>
              <a:rPr lang="en-US" sz="2200" dirty="0"/>
              <a:t> </a:t>
            </a:r>
            <a:r>
              <a:rPr lang="en-US" sz="2200" dirty="0" err="1"/>
              <a:t>weg</a:t>
            </a:r>
            <a:r>
              <a:rPr lang="en-US" sz="2200" dirty="0"/>
              <a:t> von </a:t>
            </a:r>
            <a:r>
              <a:rPr lang="en-US" sz="2200" dirty="0" err="1"/>
              <a:t>Stabilisationen</a:t>
            </a:r>
            <a:r>
              <a:rPr lang="en-US" sz="2200" dirty="0"/>
              <a:t> </a:t>
            </a:r>
            <a:r>
              <a:rPr lang="en-US" sz="2200" dirty="0" err="1"/>
              <a:t>bei</a:t>
            </a:r>
            <a:r>
              <a:rPr lang="en-US" sz="2200" dirty="0"/>
              <a:t> </a:t>
            </a:r>
            <a:r>
              <a:rPr lang="en-US" sz="2200" dirty="0" err="1" smtClean="0"/>
              <a:t>degen</a:t>
            </a:r>
            <a:r>
              <a:rPr lang="en-US" sz="2200" dirty="0" smtClean="0"/>
              <a:t> </a:t>
            </a:r>
            <a:r>
              <a:rPr lang="en-US" sz="2200" dirty="0" err="1" smtClean="0"/>
              <a:t>Diskuserkr</a:t>
            </a:r>
            <a:r>
              <a:rPr lang="en-US" sz="2200" dirty="0" smtClean="0"/>
              <a:t>, </a:t>
            </a:r>
            <a:r>
              <a:rPr lang="en-US" sz="2200" dirty="0" err="1"/>
              <a:t>diskogenen</a:t>
            </a:r>
            <a:r>
              <a:rPr lang="en-US" sz="2200" dirty="0"/>
              <a:t> </a:t>
            </a:r>
            <a:r>
              <a:rPr lang="en-US" sz="2200" dirty="0" err="1"/>
              <a:t>Szen</a:t>
            </a:r>
            <a:r>
              <a:rPr lang="en-US" sz="2200" dirty="0"/>
              <a:t> und </a:t>
            </a:r>
            <a:r>
              <a:rPr lang="en-US" sz="2200" dirty="0" err="1"/>
              <a:t>unspezifische</a:t>
            </a:r>
            <a:r>
              <a:rPr lang="en-US" sz="2200" dirty="0"/>
              <a:t> </a:t>
            </a:r>
            <a:r>
              <a:rPr lang="en-US" sz="2200" dirty="0" err="1"/>
              <a:t>RückenSz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gehen</a:t>
            </a:r>
            <a:endParaRPr lang="en-US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/>
              <a:t>Es</a:t>
            </a:r>
            <a:r>
              <a:rPr lang="en-US" sz="2200" dirty="0"/>
              <a:t> </a:t>
            </a:r>
            <a:r>
              <a:rPr lang="en-US" sz="2200" dirty="0" err="1"/>
              <a:t>braucht</a:t>
            </a:r>
            <a:r>
              <a:rPr lang="en-US" sz="2200" dirty="0"/>
              <a:t> </a:t>
            </a:r>
            <a:r>
              <a:rPr lang="en-US" sz="2200" dirty="0" err="1"/>
              <a:t>nach</a:t>
            </a:r>
            <a:r>
              <a:rPr lang="en-US" sz="2200" dirty="0"/>
              <a:t> </a:t>
            </a:r>
            <a:r>
              <a:rPr lang="en-US" sz="2200" dirty="0" err="1"/>
              <a:t>wie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RCT um die </a:t>
            </a:r>
            <a:r>
              <a:rPr lang="en-US" sz="2200" dirty="0" err="1"/>
              <a:t>chir</a:t>
            </a:r>
            <a:r>
              <a:rPr lang="en-US" sz="2200" dirty="0"/>
              <a:t> </a:t>
            </a:r>
            <a:r>
              <a:rPr lang="en-US" sz="2200" dirty="0" err="1"/>
              <a:t>Resultate</a:t>
            </a:r>
            <a:r>
              <a:rPr lang="en-US" sz="2200" dirty="0"/>
              <a:t> </a:t>
            </a:r>
            <a:r>
              <a:rPr lang="en-US" sz="2200" dirty="0" err="1"/>
              <a:t>mit</a:t>
            </a:r>
            <a:r>
              <a:rPr lang="en-US" sz="2200" dirty="0"/>
              <a:t> </a:t>
            </a:r>
            <a:r>
              <a:rPr lang="en-US" sz="2200" dirty="0" err="1"/>
              <a:t>dem</a:t>
            </a:r>
            <a:r>
              <a:rPr lang="en-US" sz="2200" dirty="0"/>
              <a:t> </a:t>
            </a:r>
            <a:r>
              <a:rPr lang="en-US" sz="2200" dirty="0" err="1"/>
              <a:t>natürlichen</a:t>
            </a:r>
            <a:r>
              <a:rPr lang="en-US" sz="2200" dirty="0"/>
              <a:t> </a:t>
            </a:r>
            <a:r>
              <a:rPr lang="en-US" sz="2200" dirty="0" err="1"/>
              <a:t>Verlauf</a:t>
            </a:r>
            <a:r>
              <a:rPr lang="en-US" sz="2200" dirty="0"/>
              <a:t> der </a:t>
            </a:r>
            <a:r>
              <a:rPr lang="en-US" sz="2200" dirty="0" err="1"/>
              <a:t>Erkr</a:t>
            </a:r>
            <a:r>
              <a:rPr lang="en-US" sz="2200" dirty="0"/>
              <a:t>, </a:t>
            </a:r>
            <a:r>
              <a:rPr lang="en-US" sz="2200" dirty="0" err="1"/>
              <a:t>dem</a:t>
            </a:r>
            <a:r>
              <a:rPr lang="en-US" sz="2200" dirty="0"/>
              <a:t> </a:t>
            </a:r>
            <a:r>
              <a:rPr lang="en-US" sz="2200" dirty="0" err="1"/>
              <a:t>Placeboeffekt</a:t>
            </a:r>
            <a:r>
              <a:rPr lang="en-US" sz="2200" dirty="0"/>
              <a:t> und der </a:t>
            </a:r>
            <a:r>
              <a:rPr lang="en-US" sz="2200" dirty="0" err="1"/>
              <a:t>kons</a:t>
            </a:r>
            <a:r>
              <a:rPr lang="en-US" sz="2200" dirty="0"/>
              <a:t> </a:t>
            </a:r>
            <a:r>
              <a:rPr lang="en-US" sz="2200" dirty="0" err="1"/>
              <a:t>Th</a:t>
            </a:r>
            <a:r>
              <a:rPr lang="en-US" sz="2200" dirty="0"/>
              <a:t> </a:t>
            </a:r>
            <a:r>
              <a:rPr lang="en-US" sz="2200" dirty="0" err="1"/>
              <a:t>zu</a:t>
            </a:r>
            <a:r>
              <a:rPr lang="en-US" sz="2200" dirty="0"/>
              <a:t> </a:t>
            </a:r>
            <a:r>
              <a:rPr lang="en-US" sz="2200" dirty="0" err="1"/>
              <a:t>vergleichen</a:t>
            </a:r>
            <a:endParaRPr lang="en-US" sz="2200" dirty="0"/>
          </a:p>
          <a:p>
            <a:pPr marL="0" indent="0">
              <a:buNone/>
            </a:pPr>
            <a:r>
              <a:rPr lang="de-CH" sz="1400" dirty="0" err="1"/>
              <a:t>Neurocirugia</a:t>
            </a:r>
            <a:r>
              <a:rPr lang="de-CH" sz="1400" dirty="0"/>
              <a:t> (</a:t>
            </a:r>
            <a:r>
              <a:rPr lang="de-CH" sz="1400" dirty="0" err="1"/>
              <a:t>Astur</a:t>
            </a:r>
            <a:r>
              <a:rPr lang="de-CH" sz="1400" dirty="0"/>
              <a:t>). 2007 Oct;18(5):406-13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4640" y="0"/>
            <a:ext cx="173736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Stabil.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RückenOP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bei CLBP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sz="2200" dirty="0" smtClean="0"/>
              <a:t>Keine Evidenz im ersten </a:t>
            </a:r>
            <a:r>
              <a:rPr lang="de-CH" sz="2200" dirty="0" err="1" smtClean="0"/>
              <a:t>Cochrane</a:t>
            </a:r>
            <a:r>
              <a:rPr lang="de-CH" sz="2200" dirty="0" smtClean="0"/>
              <a:t> Review 1999 (</a:t>
            </a:r>
            <a:r>
              <a:rPr lang="de-CH" sz="2200" dirty="0" err="1" smtClean="0"/>
              <a:t>lumbar</a:t>
            </a:r>
            <a:r>
              <a:rPr lang="de-CH" sz="2200" dirty="0" smtClean="0"/>
              <a:t> </a:t>
            </a:r>
            <a:r>
              <a:rPr lang="de-CH" sz="2200" dirty="0" err="1" smtClean="0"/>
              <a:t>degen</a:t>
            </a:r>
            <a:r>
              <a:rPr lang="de-CH" sz="2200" dirty="0" smtClean="0"/>
              <a:t> Disc </a:t>
            </a:r>
            <a:r>
              <a:rPr lang="de-CH" sz="2200" dirty="0" err="1" smtClean="0"/>
              <a:t>disease</a:t>
            </a:r>
            <a:r>
              <a:rPr lang="de-CH" sz="2200" dirty="0" smtClean="0"/>
              <a:t> </a:t>
            </a:r>
            <a:r>
              <a:rPr lang="de-CH" sz="2200" dirty="0" err="1" smtClean="0"/>
              <a:t>or</a:t>
            </a:r>
            <a:r>
              <a:rPr lang="de-CH" sz="2200" dirty="0" smtClean="0"/>
              <a:t> LBP)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sz="2200" dirty="0"/>
              <a:t> </a:t>
            </a:r>
            <a:r>
              <a:rPr lang="de-CH" sz="2200" dirty="0" smtClean="0"/>
              <a:t>Updated </a:t>
            </a:r>
            <a:r>
              <a:rPr lang="de-CH" sz="2200" dirty="0" err="1" smtClean="0"/>
              <a:t>Cochrane</a:t>
            </a:r>
            <a:r>
              <a:rPr lang="de-CH" sz="2200" dirty="0" smtClean="0"/>
              <a:t> Review 2005 (2 RCT)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de-CH" dirty="0" smtClean="0"/>
              <a:t>1. RCT: besseres Outcome für Stab OP als mit </a:t>
            </a:r>
            <a:r>
              <a:rPr lang="de-CH" dirty="0" err="1" smtClean="0"/>
              <a:t>kons</a:t>
            </a:r>
            <a:r>
              <a:rPr lang="de-CH" dirty="0" smtClean="0"/>
              <a:t> </a:t>
            </a:r>
            <a:r>
              <a:rPr lang="de-CH" dirty="0" err="1" smtClean="0"/>
              <a:t>Th</a:t>
            </a:r>
            <a:r>
              <a:rPr lang="de-CH" dirty="0" smtClean="0"/>
              <a:t>., nach längerem Follow </a:t>
            </a:r>
            <a:r>
              <a:rPr lang="de-CH" dirty="0" err="1" smtClean="0"/>
              <a:t>up</a:t>
            </a:r>
            <a:r>
              <a:rPr lang="de-CH" dirty="0" smtClean="0"/>
              <a:t> verschwand der Vorteil aber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de-CH" dirty="0" smtClean="0"/>
              <a:t>2. RCT: Stab OP verglichen mit </a:t>
            </a:r>
            <a:r>
              <a:rPr lang="de-CH" dirty="0" err="1" smtClean="0"/>
              <a:t>kong</a:t>
            </a:r>
            <a:r>
              <a:rPr lang="de-CH" dirty="0" smtClean="0"/>
              <a:t>. Verh. </a:t>
            </a:r>
            <a:r>
              <a:rPr lang="de-CH" dirty="0" err="1" smtClean="0"/>
              <a:t>Th</a:t>
            </a:r>
            <a:r>
              <a:rPr lang="de-CH" dirty="0" smtClean="0"/>
              <a:t> zeigte gleich gute Resultate nach 1 Jahr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sz="2200" dirty="0" smtClean="0"/>
              <a:t>Eine weitere RCT: Vergleich Stab OP mit intensive </a:t>
            </a:r>
            <a:r>
              <a:rPr lang="de-CH" sz="2200" dirty="0" err="1" smtClean="0"/>
              <a:t>Rehab</a:t>
            </a:r>
            <a:r>
              <a:rPr lang="de-CH" sz="2200" dirty="0" smtClean="0"/>
              <a:t> </a:t>
            </a:r>
            <a:r>
              <a:rPr lang="de-CH" sz="2200" dirty="0" err="1" smtClean="0"/>
              <a:t>Progamm</a:t>
            </a:r>
            <a:r>
              <a:rPr lang="de-CH" sz="2200" dirty="0" smtClean="0"/>
              <a:t>. Gleicher Outcome nach 2 Jahren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e-CH" sz="2200" dirty="0"/>
              <a:t> </a:t>
            </a:r>
            <a:r>
              <a:rPr lang="de-CH" sz="2200" dirty="0" smtClean="0"/>
              <a:t>Stabil. OP: höhere Komplikationsrate, erschienen weniger kosteneffektiv als intensive </a:t>
            </a:r>
            <a:r>
              <a:rPr lang="de-CH" sz="2200" dirty="0" err="1" smtClean="0"/>
              <a:t>Rehab</a:t>
            </a:r>
            <a:endParaRPr lang="de-CH" sz="2200" dirty="0" smtClean="0"/>
          </a:p>
          <a:p>
            <a:pPr marL="871400" lvl="5" indent="0">
              <a:buNone/>
            </a:pPr>
            <a:endParaRPr lang="de-CH" dirty="0" smtClean="0"/>
          </a:p>
          <a:p>
            <a:pPr lvl="5"/>
            <a:endParaRPr lang="de-CH" dirty="0"/>
          </a:p>
          <a:p>
            <a:pPr lvl="5"/>
            <a:endParaRPr lang="de-CH" dirty="0" smtClean="0"/>
          </a:p>
          <a:p>
            <a:pPr lvl="5"/>
            <a:endParaRPr lang="de-CH" dirty="0"/>
          </a:p>
          <a:p>
            <a:r>
              <a:rPr lang="de-CH" sz="1500" dirty="0" smtClean="0"/>
              <a:t>Gibson JN;  The </a:t>
            </a:r>
            <a:r>
              <a:rPr lang="de-CH" sz="1500" dirty="0" err="1" smtClean="0"/>
              <a:t>cochrane</a:t>
            </a:r>
            <a:r>
              <a:rPr lang="de-CH" sz="1500" dirty="0" smtClean="0"/>
              <a:t> </a:t>
            </a:r>
            <a:r>
              <a:rPr lang="de-CH" sz="1500" dirty="0" err="1" smtClean="0"/>
              <a:t>review</a:t>
            </a:r>
            <a:r>
              <a:rPr lang="de-CH" sz="1500" dirty="0" smtClean="0"/>
              <a:t> </a:t>
            </a:r>
            <a:r>
              <a:rPr lang="de-CH" sz="1500" dirty="0" err="1" smtClean="0"/>
              <a:t>of</a:t>
            </a:r>
            <a:r>
              <a:rPr lang="de-CH" sz="1500" dirty="0" smtClean="0"/>
              <a:t> </a:t>
            </a:r>
            <a:r>
              <a:rPr lang="de-CH" sz="1500" dirty="0" err="1" smtClean="0"/>
              <a:t>surgery</a:t>
            </a:r>
            <a:r>
              <a:rPr lang="de-CH" sz="1500" dirty="0" smtClean="0"/>
              <a:t> </a:t>
            </a:r>
            <a:r>
              <a:rPr lang="de-CH" sz="1500" dirty="0" err="1" smtClean="0"/>
              <a:t>for</a:t>
            </a:r>
            <a:r>
              <a:rPr lang="de-CH" sz="1500" dirty="0" smtClean="0"/>
              <a:t> </a:t>
            </a:r>
            <a:r>
              <a:rPr lang="de-CH" sz="1500" dirty="0" err="1" smtClean="0"/>
              <a:t>lumbar</a:t>
            </a:r>
            <a:r>
              <a:rPr lang="de-CH" sz="1500" dirty="0" smtClean="0"/>
              <a:t> </a:t>
            </a:r>
            <a:r>
              <a:rPr lang="de-CH" sz="1500" dirty="0" err="1" smtClean="0"/>
              <a:t>disc</a:t>
            </a:r>
            <a:r>
              <a:rPr lang="de-CH" sz="1500" dirty="0" smtClean="0"/>
              <a:t> </a:t>
            </a:r>
            <a:r>
              <a:rPr lang="de-CH" sz="1500" dirty="0" err="1" smtClean="0"/>
              <a:t>prolaps</a:t>
            </a:r>
            <a:r>
              <a:rPr lang="de-CH" sz="1500" dirty="0" smtClean="0"/>
              <a:t> </a:t>
            </a:r>
            <a:r>
              <a:rPr lang="de-CH" sz="1500" dirty="0" err="1" smtClean="0"/>
              <a:t>and</a:t>
            </a:r>
            <a:r>
              <a:rPr lang="de-CH" sz="1500" dirty="0" smtClean="0"/>
              <a:t> degenerative </a:t>
            </a:r>
            <a:r>
              <a:rPr lang="de-CH" sz="1500" dirty="0" err="1" smtClean="0"/>
              <a:t>lumbar</a:t>
            </a:r>
            <a:r>
              <a:rPr lang="de-CH" sz="1500" dirty="0" smtClean="0"/>
              <a:t> </a:t>
            </a:r>
            <a:r>
              <a:rPr lang="de-CH" sz="1500" dirty="0" err="1" smtClean="0"/>
              <a:t>spondylosis</a:t>
            </a:r>
            <a:r>
              <a:rPr lang="de-CH" sz="1500" dirty="0" smtClean="0"/>
              <a:t>; </a:t>
            </a:r>
            <a:r>
              <a:rPr lang="de-CH" sz="1500" dirty="0" err="1" smtClean="0"/>
              <a:t>Spine</a:t>
            </a:r>
            <a:r>
              <a:rPr lang="de-CH" sz="1500" dirty="0" smtClean="0"/>
              <a:t> 1999; 24:1820-32</a:t>
            </a:r>
          </a:p>
          <a:p>
            <a:r>
              <a:rPr lang="de-CH" sz="1500" dirty="0" smtClean="0"/>
              <a:t>Brox JI; </a:t>
            </a:r>
            <a:r>
              <a:rPr lang="de-CH" sz="1500" dirty="0" err="1" smtClean="0"/>
              <a:t>Randomized</a:t>
            </a:r>
            <a:r>
              <a:rPr lang="de-CH" sz="1500" dirty="0" smtClean="0"/>
              <a:t> </a:t>
            </a:r>
            <a:r>
              <a:rPr lang="de-CH" sz="1500" dirty="0" err="1" smtClean="0"/>
              <a:t>clinical</a:t>
            </a:r>
            <a:r>
              <a:rPr lang="de-CH" sz="1500" dirty="0" smtClean="0"/>
              <a:t> </a:t>
            </a:r>
            <a:r>
              <a:rPr lang="de-CH" sz="1500" dirty="0" err="1" smtClean="0"/>
              <a:t>trial</a:t>
            </a:r>
            <a:r>
              <a:rPr lang="de-CH" sz="1500" dirty="0" smtClean="0"/>
              <a:t> </a:t>
            </a:r>
            <a:r>
              <a:rPr lang="de-CH" sz="1500" dirty="0" err="1" smtClean="0"/>
              <a:t>of</a:t>
            </a:r>
            <a:r>
              <a:rPr lang="de-CH" sz="1500" dirty="0" smtClean="0"/>
              <a:t> </a:t>
            </a:r>
            <a:r>
              <a:rPr lang="de-CH" sz="1500" dirty="0" err="1" smtClean="0"/>
              <a:t>lumbar</a:t>
            </a:r>
            <a:r>
              <a:rPr lang="de-CH" sz="1500" dirty="0" smtClean="0"/>
              <a:t> </a:t>
            </a:r>
            <a:r>
              <a:rPr lang="de-CH" sz="1500" dirty="0" err="1" smtClean="0"/>
              <a:t>instumented</a:t>
            </a:r>
            <a:r>
              <a:rPr lang="de-CH" sz="1500" dirty="0" smtClean="0"/>
              <a:t> </a:t>
            </a:r>
            <a:r>
              <a:rPr lang="de-CH" sz="1500" dirty="0" err="1" smtClean="0"/>
              <a:t>fusion</a:t>
            </a:r>
            <a:r>
              <a:rPr lang="de-CH" sz="1500" dirty="0" smtClean="0"/>
              <a:t> </a:t>
            </a:r>
            <a:r>
              <a:rPr lang="de-CH" sz="1500" dirty="0" err="1" smtClean="0"/>
              <a:t>and</a:t>
            </a:r>
            <a:r>
              <a:rPr lang="de-CH" sz="1500" dirty="0" smtClean="0"/>
              <a:t> </a:t>
            </a:r>
            <a:r>
              <a:rPr lang="de-CH" sz="1500" dirty="0" err="1" smtClean="0"/>
              <a:t>cognitive</a:t>
            </a:r>
            <a:r>
              <a:rPr lang="de-CH" sz="1500" dirty="0" smtClean="0"/>
              <a:t> </a:t>
            </a:r>
            <a:r>
              <a:rPr lang="de-CH" sz="1500" dirty="0" err="1" smtClean="0"/>
              <a:t>intervention</a:t>
            </a:r>
            <a:r>
              <a:rPr lang="de-CH" sz="1500" dirty="0" smtClean="0"/>
              <a:t> </a:t>
            </a:r>
            <a:r>
              <a:rPr lang="de-CH" sz="1500" dirty="0" err="1" smtClean="0"/>
              <a:t>and</a:t>
            </a:r>
            <a:r>
              <a:rPr lang="de-CH" sz="1500" dirty="0" smtClean="0"/>
              <a:t> </a:t>
            </a:r>
            <a:r>
              <a:rPr lang="de-CH" sz="1500" dirty="0" err="1" smtClean="0"/>
              <a:t>exrcises</a:t>
            </a:r>
            <a:r>
              <a:rPr lang="de-CH" sz="1500" dirty="0" smtClean="0"/>
              <a:t> in </a:t>
            </a:r>
            <a:r>
              <a:rPr lang="de-CH" sz="1500" dirty="0" err="1" smtClean="0"/>
              <a:t>patients</a:t>
            </a:r>
            <a:r>
              <a:rPr lang="de-CH" sz="1500" dirty="0" smtClean="0"/>
              <a:t> </a:t>
            </a:r>
            <a:r>
              <a:rPr lang="de-CH" sz="1500" dirty="0" err="1" smtClean="0"/>
              <a:t>with</a:t>
            </a:r>
            <a:r>
              <a:rPr lang="de-CH" sz="1500" dirty="0" smtClean="0"/>
              <a:t> </a:t>
            </a:r>
            <a:r>
              <a:rPr lang="de-CH" sz="1500" dirty="0" err="1" smtClean="0"/>
              <a:t>chronic</a:t>
            </a:r>
            <a:r>
              <a:rPr lang="de-CH" sz="1500" dirty="0" smtClean="0"/>
              <a:t> </a:t>
            </a:r>
            <a:r>
              <a:rPr lang="de-CH" sz="1500" dirty="0" err="1" smtClean="0"/>
              <a:t>low</a:t>
            </a:r>
            <a:r>
              <a:rPr lang="de-CH" sz="1500" dirty="0" smtClean="0"/>
              <a:t> back </a:t>
            </a:r>
            <a:r>
              <a:rPr lang="de-CH" sz="1500" dirty="0" err="1" smtClean="0"/>
              <a:t>pain</a:t>
            </a:r>
            <a:r>
              <a:rPr lang="de-CH" sz="1500" dirty="0" smtClean="0"/>
              <a:t> </a:t>
            </a:r>
            <a:r>
              <a:rPr lang="de-CH" sz="1500" dirty="0" err="1" smtClean="0"/>
              <a:t>and</a:t>
            </a:r>
            <a:r>
              <a:rPr lang="de-CH" sz="1500" dirty="0" smtClean="0"/>
              <a:t> </a:t>
            </a:r>
            <a:r>
              <a:rPr lang="de-CH" sz="1500" dirty="0" err="1" smtClean="0"/>
              <a:t>disc</a:t>
            </a:r>
            <a:r>
              <a:rPr lang="de-CH" sz="1500" dirty="0" smtClean="0"/>
              <a:t> </a:t>
            </a:r>
            <a:r>
              <a:rPr lang="de-CH" sz="1500" dirty="0" err="1" smtClean="0"/>
              <a:t>degeneration</a:t>
            </a:r>
            <a:r>
              <a:rPr lang="de-CH" sz="1500" dirty="0" smtClean="0"/>
              <a:t>; </a:t>
            </a:r>
            <a:r>
              <a:rPr lang="de-CH" sz="1500" dirty="0" err="1" smtClean="0"/>
              <a:t>Spine</a:t>
            </a:r>
            <a:r>
              <a:rPr lang="de-CH" sz="1500" dirty="0" smtClean="0"/>
              <a:t> 2003;28:1913-21</a:t>
            </a:r>
          </a:p>
          <a:p>
            <a:r>
              <a:rPr lang="de-CH" sz="1500" dirty="0" err="1" smtClean="0"/>
              <a:t>Fairbank</a:t>
            </a:r>
            <a:r>
              <a:rPr lang="de-CH" sz="1500" dirty="0" smtClean="0"/>
              <a:t> J., </a:t>
            </a:r>
            <a:r>
              <a:rPr lang="de-CH" sz="1500" dirty="0" err="1" smtClean="0"/>
              <a:t>Randomized</a:t>
            </a:r>
            <a:r>
              <a:rPr lang="de-CH" sz="1500" dirty="0" smtClean="0"/>
              <a:t> </a:t>
            </a:r>
            <a:r>
              <a:rPr lang="de-CH" sz="1500" dirty="0" err="1" smtClean="0"/>
              <a:t>controlled</a:t>
            </a:r>
            <a:r>
              <a:rPr lang="de-CH" sz="1500" dirty="0" smtClean="0"/>
              <a:t> </a:t>
            </a:r>
            <a:r>
              <a:rPr lang="de-CH" sz="1500" dirty="0" err="1" smtClean="0"/>
              <a:t>trial</a:t>
            </a:r>
            <a:r>
              <a:rPr lang="de-CH" sz="1500" dirty="0" smtClean="0"/>
              <a:t> </a:t>
            </a:r>
            <a:r>
              <a:rPr lang="de-CH" sz="1500" dirty="0" err="1" smtClean="0"/>
              <a:t>to</a:t>
            </a:r>
            <a:r>
              <a:rPr lang="de-CH" sz="1500" dirty="0" smtClean="0"/>
              <a:t> </a:t>
            </a:r>
            <a:r>
              <a:rPr lang="de-CH" sz="1500" dirty="0" err="1" smtClean="0"/>
              <a:t>compare</a:t>
            </a:r>
            <a:r>
              <a:rPr lang="de-CH" sz="1500" dirty="0" smtClean="0"/>
              <a:t> </a:t>
            </a:r>
            <a:r>
              <a:rPr lang="de-CH" sz="1500" dirty="0" err="1" smtClean="0"/>
              <a:t>surgical</a:t>
            </a:r>
            <a:r>
              <a:rPr lang="de-CH" sz="1500" dirty="0" smtClean="0"/>
              <a:t> </a:t>
            </a:r>
            <a:r>
              <a:rPr lang="de-CH" sz="1500" dirty="0" err="1" smtClean="0"/>
              <a:t>stabilisation</a:t>
            </a:r>
            <a:r>
              <a:rPr lang="de-CH" sz="1500" dirty="0" smtClean="0"/>
              <a:t> </a:t>
            </a:r>
            <a:r>
              <a:rPr lang="de-CH" sz="1500" dirty="0" err="1" smtClean="0"/>
              <a:t>of</a:t>
            </a:r>
            <a:r>
              <a:rPr lang="de-CH" sz="1500" dirty="0" smtClean="0"/>
              <a:t> </a:t>
            </a:r>
            <a:r>
              <a:rPr lang="de-CH" sz="1500" dirty="0" err="1" smtClean="0"/>
              <a:t>the</a:t>
            </a:r>
            <a:r>
              <a:rPr lang="de-CH" sz="1500" dirty="0" smtClean="0"/>
              <a:t> </a:t>
            </a:r>
            <a:r>
              <a:rPr lang="de-CH" sz="1500" dirty="0" err="1" smtClean="0"/>
              <a:t>lumbar</a:t>
            </a:r>
            <a:r>
              <a:rPr lang="de-CH" sz="1500" dirty="0" smtClean="0"/>
              <a:t> </a:t>
            </a:r>
            <a:r>
              <a:rPr lang="de-CH" sz="1500" dirty="0" err="1" smtClean="0"/>
              <a:t>spine</a:t>
            </a:r>
            <a:r>
              <a:rPr lang="de-CH" sz="1500" dirty="0" smtClean="0"/>
              <a:t> </a:t>
            </a:r>
            <a:r>
              <a:rPr lang="de-CH" sz="1500" dirty="0" err="1" smtClean="0"/>
              <a:t>with</a:t>
            </a:r>
            <a:r>
              <a:rPr lang="de-CH" sz="1500" dirty="0" smtClean="0"/>
              <a:t> an intensive </a:t>
            </a:r>
            <a:r>
              <a:rPr lang="de-CH" sz="1500" dirty="0" err="1" smtClean="0"/>
              <a:t>rehabilitation</a:t>
            </a:r>
            <a:r>
              <a:rPr lang="de-CH" sz="1500" dirty="0" smtClean="0"/>
              <a:t> </a:t>
            </a:r>
            <a:r>
              <a:rPr lang="de-CH" sz="1500" dirty="0" err="1" smtClean="0"/>
              <a:t>programm</a:t>
            </a:r>
            <a:r>
              <a:rPr lang="de-CH" sz="1500" dirty="0" smtClean="0"/>
              <a:t> </a:t>
            </a:r>
            <a:r>
              <a:rPr lang="de-CH" sz="1500" dirty="0" err="1" smtClean="0"/>
              <a:t>for</a:t>
            </a:r>
            <a:r>
              <a:rPr lang="de-CH" sz="1500" dirty="0" smtClean="0"/>
              <a:t> </a:t>
            </a:r>
            <a:r>
              <a:rPr lang="de-CH" sz="1500" dirty="0" err="1" smtClean="0"/>
              <a:t>patients</a:t>
            </a:r>
            <a:r>
              <a:rPr lang="de-CH" sz="1500" dirty="0" smtClean="0"/>
              <a:t> </a:t>
            </a:r>
            <a:r>
              <a:rPr lang="de-CH" sz="1500" dirty="0" err="1" smtClean="0"/>
              <a:t>with</a:t>
            </a:r>
            <a:r>
              <a:rPr lang="de-CH" sz="1500" dirty="0" smtClean="0"/>
              <a:t> </a:t>
            </a:r>
            <a:r>
              <a:rPr lang="de-CH" sz="1500" dirty="0" err="1" smtClean="0"/>
              <a:t>chronic</a:t>
            </a:r>
            <a:r>
              <a:rPr lang="de-CH" sz="1500" dirty="0" smtClean="0"/>
              <a:t> </a:t>
            </a:r>
            <a:r>
              <a:rPr lang="de-CH" sz="1500" dirty="0" err="1" smtClean="0"/>
              <a:t>low</a:t>
            </a:r>
            <a:r>
              <a:rPr lang="de-CH" sz="1500" dirty="0" smtClean="0"/>
              <a:t> back </a:t>
            </a:r>
            <a:r>
              <a:rPr lang="de-CH" sz="1500" dirty="0" err="1" smtClean="0"/>
              <a:t>pain</a:t>
            </a:r>
            <a:r>
              <a:rPr lang="de-CH" sz="1500" dirty="0" smtClean="0"/>
              <a:t>: The MRC </a:t>
            </a:r>
            <a:r>
              <a:rPr lang="de-CH" sz="1500" dirty="0" err="1" smtClean="0"/>
              <a:t>spine</a:t>
            </a:r>
            <a:r>
              <a:rPr lang="de-CH" sz="1500" dirty="0" smtClean="0"/>
              <a:t> </a:t>
            </a:r>
            <a:r>
              <a:rPr lang="de-CH" sz="1500" dirty="0" err="1" smtClean="0"/>
              <a:t>stabilisation</a:t>
            </a:r>
            <a:r>
              <a:rPr lang="de-CH" sz="1500" dirty="0" smtClean="0"/>
              <a:t> </a:t>
            </a:r>
            <a:r>
              <a:rPr lang="de-CH" sz="1500" dirty="0" err="1" smtClean="0"/>
              <a:t>trial</a:t>
            </a:r>
            <a:r>
              <a:rPr lang="de-CH" sz="1500" dirty="0" smtClean="0"/>
              <a:t>; BMJ 2005; 330: 1233</a:t>
            </a:r>
            <a:endParaRPr lang="de-CH" sz="1500" dirty="0"/>
          </a:p>
        </p:txBody>
      </p:sp>
    </p:spTree>
    <p:extLst>
      <p:ext uri="{BB962C8B-B14F-4D97-AF65-F5344CB8AC3E}">
        <p14:creationId xmlns:p14="http://schemas.microsoft.com/office/powerpoint/2010/main" val="5046273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 fusion versus non-surgical treatment in patients with chronic low back pain: An average 11-year follow-up of three randomized controlled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trials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da-DK" sz="1600" dirty="0"/>
              <a:t>Mannion AF, Brox JI, Fairbank </a:t>
            </a:r>
            <a:r>
              <a:rPr lang="da-DK" sz="1600" dirty="0" smtClean="0"/>
              <a:t>JC; </a:t>
            </a:r>
            <a:r>
              <a:rPr lang="it-IT" sz="1600" dirty="0" smtClean="0"/>
              <a:t>Spine </a:t>
            </a:r>
            <a:r>
              <a:rPr lang="it-IT" sz="1600" dirty="0"/>
              <a:t>J</a:t>
            </a:r>
            <a:r>
              <a:rPr lang="it-IT" sz="1600" dirty="0" smtClean="0"/>
              <a:t>. </a:t>
            </a:r>
            <a:r>
              <a:rPr lang="it-IT" sz="1600" dirty="0"/>
              <a:t>2013 Nov;13(11):1438-48</a:t>
            </a:r>
            <a:endParaRPr lang="de-CH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i="1" dirty="0"/>
              <a:t>A</a:t>
            </a:r>
            <a:r>
              <a:rPr lang="en-US" i="1" dirty="0" smtClean="0"/>
              <a:t>fter </a:t>
            </a:r>
            <a:r>
              <a:rPr lang="en-US" i="1" dirty="0"/>
              <a:t>an average of 11 years follow-up, there was no difference in patient self-rated outcomes between fusion and </a:t>
            </a:r>
            <a:r>
              <a:rPr lang="en-US" i="1" dirty="0" err="1"/>
              <a:t>nonoperative</a:t>
            </a:r>
            <a:r>
              <a:rPr lang="en-US" i="1" dirty="0"/>
              <a:t> treatment for </a:t>
            </a:r>
            <a:r>
              <a:rPr lang="en-US" i="1" dirty="0" err="1"/>
              <a:t>cLBP</a:t>
            </a:r>
            <a:r>
              <a:rPr lang="en-US" i="1" dirty="0"/>
              <a:t>. The results suggest that, given the increased risks of surgery and the lack of deterioration in non-operative outcomes over time, </a:t>
            </a:r>
            <a:r>
              <a:rPr lang="en-US" i="1" dirty="0">
                <a:solidFill>
                  <a:srgbClr val="FF0000"/>
                </a:solidFill>
              </a:rPr>
              <a:t>the use of lumbar fusion in </a:t>
            </a:r>
            <a:r>
              <a:rPr lang="en-US" i="1" dirty="0" err="1">
                <a:solidFill>
                  <a:srgbClr val="FF0000"/>
                </a:solidFill>
              </a:rPr>
              <a:t>cLBP</a:t>
            </a:r>
            <a:r>
              <a:rPr lang="en-US" i="1" dirty="0">
                <a:solidFill>
                  <a:srgbClr val="FF0000"/>
                </a:solidFill>
              </a:rPr>
              <a:t> patients should not be favored in healthcare systems</a:t>
            </a:r>
            <a:r>
              <a:rPr lang="en-US" i="1" dirty="0"/>
              <a:t> where combined physical and </a:t>
            </a:r>
            <a:r>
              <a:rPr lang="en-US" i="1" dirty="0" smtClean="0"/>
              <a:t>psychological </a:t>
            </a:r>
            <a:r>
              <a:rPr lang="en-US" i="1" dirty="0"/>
              <a:t>programs are </a:t>
            </a:r>
            <a:r>
              <a:rPr lang="en-US" i="1" dirty="0" smtClean="0"/>
              <a:t>available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 smtClean="0"/>
              <a:t>Kein</a:t>
            </a:r>
            <a:r>
              <a:rPr lang="en-US" sz="2400" dirty="0" smtClean="0"/>
              <a:t> </a:t>
            </a:r>
            <a:r>
              <a:rPr lang="en-US" sz="2400" dirty="0" err="1" smtClean="0"/>
              <a:t>Unterschied</a:t>
            </a:r>
            <a:r>
              <a:rPr lang="en-US" sz="2400" dirty="0" smtClean="0"/>
              <a:t> </a:t>
            </a:r>
            <a:r>
              <a:rPr lang="en-US" sz="2400" dirty="0" err="1" smtClean="0"/>
              <a:t>zw</a:t>
            </a:r>
            <a:r>
              <a:rPr lang="en-US" sz="2400" dirty="0" smtClean="0"/>
              <a:t>. </a:t>
            </a:r>
            <a:r>
              <a:rPr lang="en-US" sz="2400" dirty="0" err="1" smtClean="0"/>
              <a:t>Operierten</a:t>
            </a:r>
            <a:r>
              <a:rPr lang="en-US" sz="2400" dirty="0" smtClean="0"/>
              <a:t> und </a:t>
            </a:r>
            <a:r>
              <a:rPr lang="en-US" sz="2400" dirty="0" err="1" smtClean="0"/>
              <a:t>Nichtoperierten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11 </a:t>
            </a:r>
            <a:r>
              <a:rPr lang="en-US" sz="2400" dirty="0" err="1" smtClean="0"/>
              <a:t>Jahren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In </a:t>
            </a:r>
            <a:r>
              <a:rPr lang="en-US" sz="2400" dirty="0" err="1" smtClean="0"/>
              <a:t>Anbetracht</a:t>
            </a:r>
            <a:r>
              <a:rPr lang="en-US" sz="2400" dirty="0" smtClean="0"/>
              <a:t> der OP-</a:t>
            </a:r>
            <a:r>
              <a:rPr lang="en-US" sz="2400" dirty="0" err="1" smtClean="0"/>
              <a:t>Risiken</a:t>
            </a:r>
            <a:r>
              <a:rPr lang="en-US" sz="2400" dirty="0" smtClean="0"/>
              <a:t> und </a:t>
            </a:r>
            <a:r>
              <a:rPr lang="en-US" sz="2400" dirty="0" err="1" smtClean="0"/>
              <a:t>Fehlen</a:t>
            </a:r>
            <a:r>
              <a:rPr lang="en-US" sz="2400" dirty="0" smtClean="0"/>
              <a:t> </a:t>
            </a:r>
            <a:r>
              <a:rPr lang="en-US" sz="2400" dirty="0" err="1" smtClean="0"/>
              <a:t>einer</a:t>
            </a:r>
            <a:r>
              <a:rPr lang="en-US" sz="2400" dirty="0" smtClean="0"/>
              <a:t> </a:t>
            </a:r>
            <a:r>
              <a:rPr lang="en-US" sz="2400" dirty="0" err="1" smtClean="0"/>
              <a:t>Verschlechterung</a:t>
            </a:r>
            <a:r>
              <a:rPr lang="en-US" sz="2400" dirty="0" smtClean="0"/>
              <a:t> der </a:t>
            </a:r>
            <a:r>
              <a:rPr lang="en-US" sz="2400" dirty="0" err="1" smtClean="0"/>
              <a:t>Symptome</a:t>
            </a:r>
            <a:r>
              <a:rPr lang="en-US" sz="2400" dirty="0" smtClean="0"/>
              <a:t> </a:t>
            </a:r>
            <a:r>
              <a:rPr lang="en-US" sz="2400" dirty="0" err="1" smtClean="0"/>
              <a:t>gibt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keine</a:t>
            </a:r>
            <a:r>
              <a:rPr lang="en-US" sz="2400" dirty="0" smtClean="0"/>
              <a:t> </a:t>
            </a:r>
            <a:r>
              <a:rPr lang="en-US" sz="2400" dirty="0" err="1" smtClean="0"/>
              <a:t>Ind</a:t>
            </a:r>
            <a:r>
              <a:rPr lang="en-US" sz="2400" dirty="0" smtClean="0"/>
              <a:t> </a:t>
            </a:r>
            <a:r>
              <a:rPr lang="en-US" sz="2400" dirty="0" err="1" smtClean="0"/>
              <a:t>für</a:t>
            </a:r>
            <a:r>
              <a:rPr lang="en-US" sz="2400" dirty="0" smtClean="0"/>
              <a:t> stab </a:t>
            </a:r>
            <a:r>
              <a:rPr lang="en-US" sz="2400" dirty="0" err="1" smtClean="0"/>
              <a:t>Rücken</a:t>
            </a:r>
            <a:r>
              <a:rPr lang="en-US" sz="2400" dirty="0" smtClean="0"/>
              <a:t>-OP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dieser</a:t>
            </a:r>
            <a:r>
              <a:rPr lang="en-US" sz="2400" dirty="0" smtClean="0"/>
              <a:t> Diagnose (</a:t>
            </a:r>
            <a:r>
              <a:rPr lang="en-US" sz="2400" dirty="0" err="1" smtClean="0"/>
              <a:t>wenn</a:t>
            </a:r>
            <a:r>
              <a:rPr lang="en-US" sz="2400" dirty="0" smtClean="0"/>
              <a:t> </a:t>
            </a:r>
            <a:r>
              <a:rPr lang="en-US" sz="2400" dirty="0" err="1" smtClean="0"/>
              <a:t>multidisziplinäre</a:t>
            </a:r>
            <a:r>
              <a:rPr lang="en-US" sz="2400" dirty="0" smtClean="0"/>
              <a:t> </a:t>
            </a:r>
            <a:r>
              <a:rPr lang="en-US" sz="2400" dirty="0" err="1" smtClean="0"/>
              <a:t>kogn</a:t>
            </a:r>
            <a:r>
              <a:rPr lang="en-US" sz="2400" dirty="0" smtClean="0"/>
              <a:t> </a:t>
            </a:r>
            <a:r>
              <a:rPr lang="en-US" sz="2400" dirty="0" err="1" smtClean="0"/>
              <a:t>VerhaltensTh</a:t>
            </a:r>
            <a:r>
              <a:rPr lang="en-US" sz="2400" dirty="0" smtClean="0"/>
              <a:t> und Exercise </a:t>
            </a:r>
            <a:r>
              <a:rPr lang="en-US" sz="2400" dirty="0" err="1" smtClean="0"/>
              <a:t>Rehabilitationsprogramme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Verfügung</a:t>
            </a:r>
            <a:r>
              <a:rPr lang="en-US" sz="2400" dirty="0" smtClean="0"/>
              <a:t> </a:t>
            </a:r>
            <a:r>
              <a:rPr lang="en-US" sz="2400" dirty="0" err="1" smtClean="0"/>
              <a:t>stehen</a:t>
            </a:r>
            <a:r>
              <a:rPr lang="en-US" sz="2400" dirty="0" smtClean="0"/>
              <a:t>)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0225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der Chiropraktik bei akuten und chron. lumbalen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</a:t>
            </a:r>
            <a:r>
              <a:rPr lang="de-CH" sz="2200" dirty="0" smtClean="0"/>
              <a:t>CP ist effektiver als </a:t>
            </a:r>
            <a:r>
              <a:rPr lang="de-CH" sz="2200" dirty="0" err="1" smtClean="0"/>
              <a:t>Placebobehandlung</a:t>
            </a:r>
            <a:endParaRPr lang="de-CH" sz="2200" dirty="0" smtClean="0"/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CH" sz="2200" dirty="0"/>
              <a:t> </a:t>
            </a:r>
            <a:r>
              <a:rPr lang="de-CH" sz="2200" dirty="0" smtClean="0"/>
              <a:t>CP ist nicht wirksamer als </a:t>
            </a:r>
            <a:r>
              <a:rPr lang="de-CH" sz="2200" dirty="0" err="1" smtClean="0"/>
              <a:t>Szmittel</a:t>
            </a:r>
            <a:r>
              <a:rPr lang="de-CH" sz="2200" dirty="0" smtClean="0"/>
              <a:t>, </a:t>
            </a:r>
            <a:r>
              <a:rPr lang="de-CH" sz="2200" dirty="0" err="1" smtClean="0"/>
              <a:t>PhysioTh</a:t>
            </a:r>
            <a:r>
              <a:rPr lang="de-CH" sz="2200" dirty="0" smtClean="0"/>
              <a:t>, Übungen, Rückenschule oder die Behandlung beim HA 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§"/>
            </a:pPr>
            <a:r>
              <a:rPr lang="de-CH" sz="2200" dirty="0" smtClean="0">
                <a:solidFill>
                  <a:srgbClr val="FF0000"/>
                </a:solidFill>
              </a:rPr>
              <a:t> positiv formuliert: Sie sind mindesten genauso gut wie der Chiropraktiker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r>
              <a:rPr lang="de-CH" sz="1400" dirty="0" smtClean="0"/>
              <a:t>Review </a:t>
            </a:r>
            <a:r>
              <a:rPr lang="de-CH" sz="1400" dirty="0" err="1" smtClean="0"/>
              <a:t>Cochane</a:t>
            </a:r>
            <a:r>
              <a:rPr lang="de-CH" sz="1400" dirty="0" smtClean="0"/>
              <a:t> </a:t>
            </a:r>
            <a:r>
              <a:rPr lang="de-CH" sz="1400" dirty="0" err="1" smtClean="0"/>
              <a:t>Collaboration</a:t>
            </a:r>
            <a:r>
              <a:rPr lang="de-CH" sz="1400" dirty="0" smtClean="0"/>
              <a:t> 2004; 39 RCT</a:t>
            </a:r>
          </a:p>
          <a:p>
            <a:pPr marL="0" indent="0">
              <a:buNone/>
            </a:pPr>
            <a:r>
              <a:rPr lang="en-US" sz="1400" dirty="0"/>
              <a:t>Spinal manipulative therapy for acute low-back </a:t>
            </a:r>
            <a:r>
              <a:rPr lang="en-US" sz="1400" dirty="0" smtClean="0"/>
              <a:t>pain, Sidney </a:t>
            </a:r>
            <a:r>
              <a:rPr lang="en-US" sz="1400" dirty="0"/>
              <a:t>M</a:t>
            </a:r>
            <a:r>
              <a:rPr lang="en-US" sz="1400" dirty="0" smtClean="0"/>
              <a:t> Rubinstein, Cochrane Database of systemic reviews 2012; Issue 9</a:t>
            </a:r>
            <a:endParaRPr lang="en-US" sz="1400" dirty="0"/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991" y="3513803"/>
            <a:ext cx="2573914" cy="171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McKenzie Method for Low Back Pain: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Systematic Review of the Literature With a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Meta-Analysis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There is </a:t>
            </a:r>
            <a:r>
              <a:rPr lang="en-US" sz="2800" dirty="0">
                <a:solidFill>
                  <a:srgbClr val="FF0000"/>
                </a:solidFill>
              </a:rPr>
              <a:t>some evidence </a:t>
            </a:r>
            <a:r>
              <a:rPr lang="en-US" sz="2800" dirty="0"/>
              <a:t>that the McKenzie method is more effective than passive therapy for </a:t>
            </a:r>
            <a:r>
              <a:rPr lang="en-US" sz="2800" b="1" dirty="0"/>
              <a:t>acute</a:t>
            </a:r>
            <a:r>
              <a:rPr lang="en-US" sz="2800" dirty="0"/>
              <a:t> LBP; however, the magnitude of the difference suggests the absence of clinically worthwhile effects.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There is </a:t>
            </a:r>
            <a:r>
              <a:rPr lang="en-US" sz="2800" dirty="0">
                <a:solidFill>
                  <a:srgbClr val="FF0000"/>
                </a:solidFill>
              </a:rPr>
              <a:t>limited evidence </a:t>
            </a:r>
            <a:r>
              <a:rPr lang="en-US" sz="2800" dirty="0"/>
              <a:t>for the use of McKenzie method in </a:t>
            </a:r>
            <a:r>
              <a:rPr lang="en-US" sz="2800" b="1" dirty="0"/>
              <a:t>chronic</a:t>
            </a:r>
            <a:r>
              <a:rPr lang="en-US" sz="2800" dirty="0"/>
              <a:t> LBP. The effectiveness of classification-based McKenzie is yet to be established</a:t>
            </a:r>
          </a:p>
          <a:p>
            <a:endParaRPr lang="en-US" dirty="0"/>
          </a:p>
          <a:p>
            <a:pPr marL="0" indent="0">
              <a:buNone/>
            </a:pPr>
            <a:r>
              <a:rPr lang="it-IT" sz="1400" dirty="0"/>
              <a:t>Spine; 20 April 2006 - Volume 31 - </a:t>
            </a:r>
            <a:r>
              <a:rPr lang="it-IT" sz="1400" dirty="0" err="1"/>
              <a:t>Issue</a:t>
            </a:r>
            <a:r>
              <a:rPr lang="it-IT" sz="1400" dirty="0"/>
              <a:t> 9 - </a:t>
            </a:r>
            <a:r>
              <a:rPr lang="it-IT" sz="1400" dirty="0" err="1"/>
              <a:t>pp</a:t>
            </a:r>
            <a:r>
              <a:rPr lang="it-IT" sz="1400" dirty="0"/>
              <a:t> E254-E262</a:t>
            </a:r>
            <a:endParaRPr lang="de-CH" sz="14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660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Bandbreite in der Heilung (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SzTh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2286000"/>
            <a:ext cx="10058400" cy="3583094"/>
          </a:xfrm>
        </p:spPr>
        <p:txBody>
          <a:bodyPr/>
          <a:lstStyle/>
          <a:p>
            <a:r>
              <a:rPr lang="de-DE" dirty="0" smtClean="0"/>
              <a:t>- Handauflegen bis Operation (Entscheidungsfindung: Erfahrungen, Präferenzen, Freunde, HA)</a:t>
            </a:r>
          </a:p>
          <a:p>
            <a:r>
              <a:rPr lang="de-DE" dirty="0" smtClean="0"/>
              <a:t>- alles kann helfen oder auch nichts (Faktor Patient, Diagnose, Behandler und andere </a:t>
            </a:r>
            <a:r>
              <a:rPr lang="de-DE" dirty="0" err="1" smtClean="0"/>
              <a:t>äussere</a:t>
            </a:r>
            <a:r>
              <a:rPr lang="de-DE" dirty="0" smtClean="0"/>
              <a:t> Faktoren)</a:t>
            </a:r>
          </a:p>
          <a:p>
            <a:r>
              <a:rPr lang="de-DE" dirty="0" smtClean="0"/>
              <a:t>- Verlauf in der </a:t>
            </a:r>
            <a:r>
              <a:rPr lang="de-DE" dirty="0" err="1" smtClean="0"/>
              <a:t>Th</a:t>
            </a:r>
            <a:r>
              <a:rPr lang="de-DE" dirty="0" smtClean="0"/>
              <a:t> ist häufig nicht vorhersagbar (bei keiner </a:t>
            </a:r>
            <a:r>
              <a:rPr lang="de-DE" dirty="0" err="1" smtClean="0"/>
              <a:t>Th</a:t>
            </a:r>
            <a:r>
              <a:rPr lang="de-DE" dirty="0" smtClean="0"/>
              <a:t>)</a:t>
            </a:r>
          </a:p>
          <a:p>
            <a:r>
              <a:rPr lang="de-DE" dirty="0" smtClean="0"/>
              <a:t>- Einsatz der Möglichkeiten mit Verstand, Um- und Weitsicht wählen</a:t>
            </a:r>
          </a:p>
          <a:p>
            <a:r>
              <a:rPr lang="de-DE" dirty="0" smtClean="0"/>
              <a:t>- Höchste Priorität in der Behandlung: </a:t>
            </a:r>
            <a:r>
              <a:rPr lang="de-DE" dirty="0" err="1" smtClean="0"/>
              <a:t>Primum</a:t>
            </a:r>
            <a:r>
              <a:rPr lang="de-DE" dirty="0" smtClean="0"/>
              <a:t> </a:t>
            </a:r>
            <a:r>
              <a:rPr lang="de-DE" dirty="0" err="1" smtClean="0"/>
              <a:t>nihil</a:t>
            </a:r>
            <a:r>
              <a:rPr lang="de-DE" dirty="0" smtClean="0"/>
              <a:t> </a:t>
            </a:r>
            <a:r>
              <a:rPr lang="de-DE" dirty="0" err="1" smtClean="0"/>
              <a:t>nocere</a:t>
            </a:r>
            <a:r>
              <a:rPr lang="de-DE" dirty="0" smtClean="0"/>
              <a:t> (zuerst einmal nicht schaden)</a:t>
            </a:r>
          </a:p>
          <a:p>
            <a:r>
              <a:rPr lang="de-DE" dirty="0" smtClean="0"/>
              <a:t>- die Waffen strecken ist keine Schande, wenn die Lage aussichtslos erscheint (Zweitmeinung oder interdisziplinäre Beurteilung erwägen)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324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Akupunktur und lumbale Rückenschmerzen</a:t>
            </a:r>
            <a:endParaRPr lang="de-CH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20 Studien insgesamt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3 befassten sich mit </a:t>
            </a:r>
            <a:r>
              <a:rPr lang="de-CH" u="sng" dirty="0" smtClean="0"/>
              <a:t>akuten </a:t>
            </a:r>
            <a:r>
              <a:rPr lang="de-CH" dirty="0" smtClean="0"/>
              <a:t>lumbalen </a:t>
            </a:r>
            <a:r>
              <a:rPr lang="de-CH" dirty="0" err="1" smtClean="0"/>
              <a:t>Rückenszen</a:t>
            </a:r>
            <a:r>
              <a:rPr lang="de-CH" dirty="0" smtClean="0"/>
              <a:t>; wegen der kleinen Anzahl und schlechter methodologischer Qualität </a:t>
            </a:r>
            <a:r>
              <a:rPr lang="de-CH" dirty="0" smtClean="0">
                <a:solidFill>
                  <a:srgbClr val="FF0000"/>
                </a:solidFill>
              </a:rPr>
              <a:t>keine klare Empfehlung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17 bei </a:t>
            </a:r>
            <a:r>
              <a:rPr lang="de-CH" u="sng" dirty="0" smtClean="0"/>
              <a:t>CLBP</a:t>
            </a:r>
            <a:r>
              <a:rPr lang="de-CH" dirty="0" smtClean="0"/>
              <a:t>. Akupunktur besser als keine oder </a:t>
            </a:r>
            <a:r>
              <a:rPr lang="de-CH" dirty="0" err="1" smtClean="0"/>
              <a:t>Placebobehandlung</a:t>
            </a:r>
            <a:r>
              <a:rPr lang="de-CH" dirty="0" smtClean="0"/>
              <a:t>. Effekt hielt aber nur gerade bis kurz nach der </a:t>
            </a:r>
            <a:r>
              <a:rPr lang="de-CH" dirty="0" err="1" smtClean="0"/>
              <a:t>Beh</a:t>
            </a:r>
            <a:r>
              <a:rPr lang="de-CH" dirty="0" smtClean="0"/>
              <a:t>. Als </a:t>
            </a:r>
            <a:r>
              <a:rPr lang="de-CH" dirty="0" err="1" smtClean="0"/>
              <a:t>Zusatzbeh</a:t>
            </a:r>
            <a:r>
              <a:rPr lang="de-CH" dirty="0" smtClean="0"/>
              <a:t> der konventionellen Behandlungen (?) besser als nur als Monotherapie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Cochran </a:t>
            </a:r>
            <a:r>
              <a:rPr lang="de-CH" dirty="0" err="1" smtClean="0"/>
              <a:t>review</a:t>
            </a:r>
            <a:r>
              <a:rPr lang="de-CH" dirty="0" smtClean="0"/>
              <a:t> update bis 2003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202" y="4561609"/>
            <a:ext cx="4300798" cy="17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/>
            </a:r>
            <a:br>
              <a:rPr lang="de-CH" dirty="0" smtClean="0"/>
            </a:b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Indikation zur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Stabilisations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 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gemäss</a:t>
            </a:r>
            <a:r>
              <a:rPr lang="de-CH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Society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advancement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spinal </a:t>
            </a:r>
            <a:r>
              <a:rPr lang="de-CH" sz="2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surgery</a:t>
            </a:r>
            <a:r>
              <a:rPr lang="de-CH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(ISASS)</a:t>
            </a:r>
            <a:endParaRPr lang="de-CH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737359"/>
            <a:ext cx="10058400" cy="4517967"/>
          </a:xfrm>
        </p:spPr>
        <p:txBody>
          <a:bodyPr>
            <a:normAutofit fontScale="77500" lnSpcReduction="20000"/>
          </a:bodyPr>
          <a:lstStyle/>
          <a:p>
            <a:r>
              <a:rPr lang="de-CH" dirty="0" smtClean="0"/>
              <a:t>1. Notfallsituationen (wenn permanenter neurologischer oder funktioneller Schaden droht)</a:t>
            </a:r>
          </a:p>
          <a:p>
            <a:r>
              <a:rPr lang="de-CH" dirty="0" smtClean="0"/>
              <a:t>2. Trauma</a:t>
            </a:r>
          </a:p>
          <a:p>
            <a:r>
              <a:rPr lang="de-CH" dirty="0" smtClean="0"/>
              <a:t>3. Revisionen (</a:t>
            </a:r>
            <a:r>
              <a:rPr lang="de-CH" dirty="0" err="1" smtClean="0">
                <a:solidFill>
                  <a:srgbClr val="FF0000"/>
                </a:solidFill>
              </a:rPr>
              <a:t>VorOP</a:t>
            </a:r>
            <a:r>
              <a:rPr lang="de-CH" dirty="0" smtClean="0"/>
              <a:t>)</a:t>
            </a:r>
          </a:p>
          <a:p>
            <a:r>
              <a:rPr lang="de-CH" dirty="0" smtClean="0"/>
              <a:t>4. Tumor</a:t>
            </a:r>
          </a:p>
          <a:p>
            <a:r>
              <a:rPr lang="de-CH" dirty="0" smtClean="0"/>
              <a:t>5. Infektionen</a:t>
            </a:r>
          </a:p>
          <a:p>
            <a:r>
              <a:rPr lang="de-CH" dirty="0" smtClean="0"/>
              <a:t>6. Flat-back-syndrome (z.B. durch </a:t>
            </a:r>
            <a:r>
              <a:rPr lang="de-CH" dirty="0" err="1" smtClean="0">
                <a:solidFill>
                  <a:srgbClr val="FF0000"/>
                </a:solidFill>
              </a:rPr>
              <a:t>VorOp</a:t>
            </a:r>
            <a:r>
              <a:rPr lang="de-CH" dirty="0" smtClean="0"/>
              <a:t>)</a:t>
            </a:r>
          </a:p>
          <a:p>
            <a:r>
              <a:rPr lang="de-CH" dirty="0" smtClean="0"/>
              <a:t>7. Pseudoarthrose (</a:t>
            </a:r>
            <a:r>
              <a:rPr lang="de-CH" dirty="0" err="1" smtClean="0"/>
              <a:t>idR</a:t>
            </a:r>
            <a:r>
              <a:rPr lang="de-CH" dirty="0" smtClean="0"/>
              <a:t> durch </a:t>
            </a:r>
            <a:r>
              <a:rPr lang="de-CH" dirty="0" err="1" smtClean="0">
                <a:solidFill>
                  <a:srgbClr val="FF0000"/>
                </a:solidFill>
              </a:rPr>
              <a:t>VorOP</a:t>
            </a:r>
            <a:r>
              <a:rPr lang="de-CH" dirty="0" smtClean="0"/>
              <a:t>)</a:t>
            </a:r>
          </a:p>
          <a:p>
            <a:r>
              <a:rPr lang="de-CH" dirty="0" smtClean="0"/>
              <a:t>8. Anschlusssegmentdegeneration (Stenose, </a:t>
            </a:r>
            <a:r>
              <a:rPr lang="de-CH" dirty="0" err="1" smtClean="0"/>
              <a:t>Spondylolisthesis</a:t>
            </a:r>
            <a:r>
              <a:rPr lang="de-CH" dirty="0" smtClean="0"/>
              <a:t> oder DH, </a:t>
            </a:r>
            <a:r>
              <a:rPr lang="de-CH" dirty="0" err="1" smtClean="0"/>
              <a:t>Fazettenpathologie</a:t>
            </a:r>
            <a:r>
              <a:rPr lang="de-CH" dirty="0" smtClean="0"/>
              <a:t>) </a:t>
            </a:r>
            <a:r>
              <a:rPr lang="de-CH" dirty="0" err="1" smtClean="0"/>
              <a:t>idR</a:t>
            </a:r>
            <a:r>
              <a:rPr lang="de-CH" dirty="0" smtClean="0"/>
              <a:t> durch </a:t>
            </a:r>
            <a:r>
              <a:rPr lang="de-CH" dirty="0" err="1" smtClean="0">
                <a:solidFill>
                  <a:srgbClr val="FF0000"/>
                </a:solidFill>
              </a:rPr>
              <a:t>VorOP</a:t>
            </a:r>
            <a:endParaRPr lang="de-CH" dirty="0" smtClean="0">
              <a:solidFill>
                <a:srgbClr val="FF0000"/>
              </a:solidFill>
            </a:endParaRPr>
          </a:p>
          <a:p>
            <a:r>
              <a:rPr lang="de-CH" dirty="0" smtClean="0"/>
              <a:t>9. Deformationen (z.B. Skoliose)</a:t>
            </a:r>
          </a:p>
          <a:p>
            <a:r>
              <a:rPr lang="de-CH" dirty="0" smtClean="0"/>
              <a:t>10. </a:t>
            </a:r>
            <a:r>
              <a:rPr lang="de-CH" dirty="0" err="1" smtClean="0"/>
              <a:t>Spondylolisthesis</a:t>
            </a:r>
            <a:endParaRPr lang="de-CH" dirty="0" smtClean="0"/>
          </a:p>
          <a:p>
            <a:r>
              <a:rPr lang="de-CH" dirty="0" smtClean="0"/>
              <a:t>11. Wiederholte </a:t>
            </a:r>
            <a:r>
              <a:rPr lang="de-CH" dirty="0" err="1" smtClean="0"/>
              <a:t>Discushernierungen</a:t>
            </a:r>
            <a:r>
              <a:rPr lang="de-CH" dirty="0" smtClean="0"/>
              <a:t> auf gleichem bereits operiertem Level (</a:t>
            </a:r>
            <a:r>
              <a:rPr lang="de-CH" dirty="0" err="1" smtClean="0">
                <a:solidFill>
                  <a:srgbClr val="FF0000"/>
                </a:solidFill>
              </a:rPr>
              <a:t>VorOP</a:t>
            </a:r>
            <a:r>
              <a:rPr lang="de-CH" dirty="0" smtClean="0"/>
              <a:t>)</a:t>
            </a:r>
          </a:p>
          <a:p>
            <a:r>
              <a:rPr lang="de-CH" dirty="0" smtClean="0"/>
              <a:t>12. </a:t>
            </a:r>
            <a:r>
              <a:rPr lang="de-CH" dirty="0"/>
              <a:t>S</a:t>
            </a:r>
            <a:r>
              <a:rPr lang="de-CH" dirty="0" smtClean="0"/>
              <a:t>tenosen mit prä- oder intraoperativ dokumentierter Instabilität</a:t>
            </a:r>
          </a:p>
          <a:p>
            <a:r>
              <a:rPr lang="de-CH" dirty="0" smtClean="0"/>
              <a:t>13. Degenerative Bandscheibenerkrankung			Freipass für Alles!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5008418" y="5943600"/>
            <a:ext cx="1205345" cy="155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449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Fusion versus conservative management for low-grade </a:t>
            </a: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isthmic spondylolisthesis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2200" dirty="0" smtClean="0"/>
              <a:t>Samuel </a:t>
            </a:r>
            <a:r>
              <a:rPr lang="en-US" sz="2200" dirty="0" err="1" smtClean="0"/>
              <a:t>Samant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1600" dirty="0" smtClean="0"/>
              <a:t>Cochrane Database of systemic reviews 2012; Issue 10</a:t>
            </a:r>
            <a:endParaRPr lang="de-CH" sz="1600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400" dirty="0" err="1" smtClean="0"/>
              <a:t>Über</a:t>
            </a:r>
            <a:r>
              <a:rPr lang="en-US" sz="2400" dirty="0" smtClean="0"/>
              <a:t> </a:t>
            </a:r>
            <a:r>
              <a:rPr lang="en-US" sz="2400" dirty="0" err="1"/>
              <a:t>b</a:t>
            </a:r>
            <a:r>
              <a:rPr lang="en-US" sz="2400" dirty="0" err="1" smtClean="0"/>
              <a:t>efriedigende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Resultate</a:t>
            </a:r>
            <a:r>
              <a:rPr lang="en-US" sz="2400" dirty="0" smtClean="0"/>
              <a:t> </a:t>
            </a:r>
            <a:r>
              <a:rPr lang="en-US" sz="2400" dirty="0" err="1" smtClean="0"/>
              <a:t>wird</a:t>
            </a:r>
            <a:r>
              <a:rPr lang="en-US" sz="2400" dirty="0" smtClean="0"/>
              <a:t> </a:t>
            </a:r>
            <a:r>
              <a:rPr lang="en-US" sz="2400" dirty="0" err="1" smtClean="0"/>
              <a:t>sowohl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operativer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nach</a:t>
            </a:r>
            <a:r>
              <a:rPr lang="en-US" sz="2400" dirty="0" smtClean="0"/>
              <a:t> </a:t>
            </a:r>
            <a:r>
              <a:rPr lang="en-US" sz="2400" dirty="0" err="1" smtClean="0"/>
              <a:t>kons</a:t>
            </a:r>
            <a:r>
              <a:rPr lang="en-US" sz="2400" dirty="0" smtClean="0"/>
              <a:t> </a:t>
            </a:r>
            <a:r>
              <a:rPr lang="en-US" sz="2400" dirty="0" err="1" smtClean="0"/>
              <a:t>Beh</a:t>
            </a:r>
            <a:r>
              <a:rPr lang="en-US" sz="2400" dirty="0" smtClean="0"/>
              <a:t> </a:t>
            </a:r>
            <a:r>
              <a:rPr lang="en-US" sz="2400" dirty="0" err="1" smtClean="0"/>
              <a:t>berichtet</a:t>
            </a:r>
            <a:r>
              <a:rPr lang="en-US" sz="2400" dirty="0" smtClean="0"/>
              <a:t>. Die </a:t>
            </a:r>
            <a:r>
              <a:rPr lang="en-US" sz="2400" dirty="0" err="1" smtClean="0">
                <a:solidFill>
                  <a:srgbClr val="FF0000"/>
                </a:solidFill>
              </a:rPr>
              <a:t>Evidenz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ist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schwach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/>
              <a:t>wegen</a:t>
            </a:r>
            <a:r>
              <a:rPr lang="en-US" sz="2400" dirty="0" smtClean="0"/>
              <a:t> </a:t>
            </a:r>
            <a:r>
              <a:rPr lang="en-US" sz="2400" dirty="0" err="1" smtClean="0"/>
              <a:t>fehlender</a:t>
            </a:r>
            <a:r>
              <a:rPr lang="en-US" sz="2400" dirty="0" smtClean="0"/>
              <a:t> </a:t>
            </a:r>
            <a:r>
              <a:rPr lang="en-US" sz="2400" dirty="0" err="1" smtClean="0"/>
              <a:t>prospektiver</a:t>
            </a:r>
            <a:r>
              <a:rPr lang="en-US" sz="2400" dirty="0" smtClean="0"/>
              <a:t> </a:t>
            </a:r>
            <a:r>
              <a:rPr lang="en-US" sz="2400" dirty="0" err="1" smtClean="0"/>
              <a:t>randomisierter</a:t>
            </a:r>
            <a:r>
              <a:rPr lang="en-US" sz="2400" dirty="0" smtClean="0"/>
              <a:t> </a:t>
            </a:r>
            <a:r>
              <a:rPr lang="en-US" sz="2400" dirty="0" err="1" smtClean="0"/>
              <a:t>Studien</a:t>
            </a:r>
            <a:endParaRPr lang="en-US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 smtClean="0"/>
              <a:t>Resultate</a:t>
            </a:r>
            <a:r>
              <a:rPr lang="en-US" sz="2400" dirty="0" smtClean="0"/>
              <a:t> in </a:t>
            </a:r>
            <a:r>
              <a:rPr lang="en-US" sz="2400" dirty="0" err="1" smtClean="0"/>
              <a:t>dieser</a:t>
            </a:r>
            <a:r>
              <a:rPr lang="en-US" sz="2400" dirty="0" smtClean="0"/>
              <a:t> </a:t>
            </a:r>
            <a:r>
              <a:rPr lang="en-US" sz="2400" dirty="0" err="1" smtClean="0"/>
              <a:t>Studie</a:t>
            </a:r>
            <a:r>
              <a:rPr lang="en-US" sz="2400" dirty="0" smtClean="0"/>
              <a:t>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 Die operative </a:t>
            </a:r>
            <a:r>
              <a:rPr lang="en-US" sz="2400" dirty="0" err="1" smtClean="0"/>
              <a:t>Versorgung</a:t>
            </a:r>
            <a:r>
              <a:rPr lang="en-US" sz="2400" dirty="0" smtClean="0"/>
              <a:t> </a:t>
            </a:r>
            <a:r>
              <a:rPr lang="en-US" sz="2400" dirty="0" err="1" smtClean="0"/>
              <a:t>bei</a:t>
            </a:r>
            <a:r>
              <a:rPr lang="en-US" sz="2400" dirty="0" smtClean="0"/>
              <a:t> </a:t>
            </a:r>
            <a:r>
              <a:rPr lang="en-US" sz="2400" dirty="0" err="1" smtClean="0"/>
              <a:t>isthmischer</a:t>
            </a:r>
            <a:r>
              <a:rPr lang="en-US" sz="2400" dirty="0" smtClean="0"/>
              <a:t> Spondylolisthesis </a:t>
            </a:r>
            <a:r>
              <a:rPr lang="en-US" sz="2400" dirty="0" err="1" smtClean="0"/>
              <a:t>verbessert</a:t>
            </a:r>
            <a:r>
              <a:rPr lang="en-US" sz="2400" dirty="0" smtClean="0"/>
              <a:t> die </a:t>
            </a:r>
            <a:r>
              <a:rPr lang="en-US" sz="2400" dirty="0" err="1" smtClean="0"/>
              <a:t>Funktion</a:t>
            </a:r>
            <a:r>
              <a:rPr lang="en-US" sz="2400" dirty="0" smtClean="0"/>
              <a:t> und </a:t>
            </a:r>
            <a:r>
              <a:rPr lang="en-US" sz="2400" dirty="0" err="1" smtClean="0"/>
              <a:t>lindert</a:t>
            </a:r>
            <a:r>
              <a:rPr lang="en-US" sz="2400" dirty="0" smtClean="0"/>
              <a:t> die </a:t>
            </a:r>
            <a:r>
              <a:rPr lang="en-US" sz="2400" dirty="0" err="1" smtClean="0"/>
              <a:t>Schmerzen</a:t>
            </a:r>
            <a:r>
              <a:rPr lang="en-US" sz="2400" dirty="0" smtClean="0"/>
              <a:t> </a:t>
            </a:r>
            <a:r>
              <a:rPr lang="en-US" sz="2400" dirty="0" err="1" smtClean="0"/>
              <a:t>effektiver</a:t>
            </a:r>
            <a:r>
              <a:rPr lang="en-US" sz="2400" dirty="0" smtClean="0"/>
              <a:t> </a:t>
            </a:r>
            <a:r>
              <a:rPr lang="en-US" sz="2400" dirty="0" err="1" smtClean="0"/>
              <a:t>als</a:t>
            </a:r>
            <a:r>
              <a:rPr lang="en-US" sz="2400" dirty="0" smtClean="0"/>
              <a:t> </a:t>
            </a:r>
            <a:r>
              <a:rPr lang="en-US" sz="2400" dirty="0" err="1" smtClean="0"/>
              <a:t>Übungsprogramme</a:t>
            </a:r>
            <a:endParaRPr lang="de-CH" sz="2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300" y="0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Prädiktion 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für schlechte Outcome bei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StabilisationsOP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887298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Degen. Veränderungen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Depression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Voroperierter Rücken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Generell schlechter </a:t>
            </a:r>
            <a:r>
              <a:rPr lang="de-CH" dirty="0" err="1" smtClean="0"/>
              <a:t>med</a:t>
            </a:r>
            <a:r>
              <a:rPr lang="de-CH" dirty="0" smtClean="0"/>
              <a:t> Zustand (andere </a:t>
            </a:r>
            <a:r>
              <a:rPr lang="de-CH" dirty="0" err="1" smtClean="0"/>
              <a:t>Gelenkserkr</a:t>
            </a:r>
            <a:r>
              <a:rPr lang="de-CH" dirty="0" smtClean="0"/>
              <a:t> und systemische </a:t>
            </a:r>
            <a:r>
              <a:rPr lang="de-CH" dirty="0" err="1" smtClean="0"/>
              <a:t>Erkr</a:t>
            </a:r>
            <a:r>
              <a:rPr lang="de-CH" dirty="0" smtClean="0"/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Schlechte Selektion und falsche Erwartungen des Pat. (Falsches Level operiert, depressiver Pat etc.)</a:t>
            </a:r>
          </a:p>
          <a:p>
            <a:pPr>
              <a:buFont typeface="Wingdings" panose="05000000000000000000" pitchFamily="2" charset="2"/>
              <a:buChar char="§"/>
            </a:pPr>
            <a:endParaRPr lang="de-CH" dirty="0"/>
          </a:p>
          <a:p>
            <a:pPr>
              <a:buFont typeface="Wingdings" panose="05000000000000000000" pitchFamily="2" charset="2"/>
              <a:buChar char="§"/>
            </a:pPr>
            <a:endParaRPr lang="de-CH" dirty="0" smtClean="0"/>
          </a:p>
          <a:p>
            <a:pPr marL="0" indent="0">
              <a:buNone/>
            </a:pPr>
            <a:r>
              <a:rPr lang="de-CH" sz="1400" dirty="0" err="1" smtClean="0"/>
              <a:t>Predictors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</a:t>
            </a:r>
            <a:r>
              <a:rPr lang="de-CH" sz="1400" dirty="0" err="1" smtClean="0"/>
              <a:t>surgical</a:t>
            </a:r>
            <a:r>
              <a:rPr lang="de-CH" sz="1400" dirty="0" smtClean="0"/>
              <a:t> </a:t>
            </a:r>
            <a:r>
              <a:rPr lang="de-CH" sz="1400" dirty="0" err="1" smtClean="0"/>
              <a:t>outcome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</a:t>
            </a:r>
            <a:r>
              <a:rPr lang="de-CH" sz="1400" dirty="0" err="1" smtClean="0"/>
              <a:t>their</a:t>
            </a:r>
            <a:r>
              <a:rPr lang="de-CH" sz="1400" dirty="0" smtClean="0"/>
              <a:t> </a:t>
            </a:r>
            <a:r>
              <a:rPr lang="de-CH" sz="1400" dirty="0" err="1" smtClean="0"/>
              <a:t>assessment</a:t>
            </a:r>
            <a:r>
              <a:rPr lang="de-CH" sz="1400" dirty="0" smtClean="0"/>
              <a:t>; Anne F. </a:t>
            </a:r>
            <a:r>
              <a:rPr lang="de-CH" sz="1400" dirty="0" err="1" smtClean="0"/>
              <a:t>Mannion</a:t>
            </a:r>
            <a:r>
              <a:rPr lang="de-CH" sz="1400" dirty="0" smtClean="0"/>
              <a:t>; </a:t>
            </a:r>
            <a:r>
              <a:rPr lang="de-CH" sz="1400" dirty="0" err="1" smtClean="0"/>
              <a:t>Eur</a:t>
            </a:r>
            <a:r>
              <a:rPr lang="de-CH" sz="1400" dirty="0" smtClean="0"/>
              <a:t> </a:t>
            </a:r>
            <a:r>
              <a:rPr lang="de-CH" sz="1400" dirty="0" err="1" smtClean="0"/>
              <a:t>Spine</a:t>
            </a:r>
            <a:r>
              <a:rPr lang="de-CH" sz="1400" dirty="0" smtClean="0"/>
              <a:t> J 2006, 15: S93-108</a:t>
            </a:r>
          </a:p>
          <a:p>
            <a:pPr marL="0" indent="0">
              <a:buNone/>
            </a:pPr>
            <a:r>
              <a:rPr lang="de-CH" sz="1400" dirty="0" smtClean="0"/>
              <a:t>Clinical </a:t>
            </a:r>
            <a:r>
              <a:rPr lang="de-CH" sz="1400" dirty="0" err="1" smtClean="0"/>
              <a:t>decision</a:t>
            </a:r>
            <a:r>
              <a:rPr lang="de-CH" sz="1400" dirty="0" smtClean="0"/>
              <a:t> </a:t>
            </a:r>
            <a:r>
              <a:rPr lang="de-CH" sz="1400" dirty="0" err="1" smtClean="0"/>
              <a:t>making</a:t>
            </a:r>
            <a:r>
              <a:rPr lang="de-CH" sz="1400" dirty="0" smtClean="0"/>
              <a:t> in spinal </a:t>
            </a:r>
            <a:r>
              <a:rPr lang="de-CH" sz="1400" dirty="0" err="1" smtClean="0"/>
              <a:t>fusion</a:t>
            </a:r>
            <a:r>
              <a:rPr lang="de-CH" sz="1400" dirty="0" smtClean="0"/>
              <a:t> </a:t>
            </a:r>
            <a:r>
              <a:rPr lang="de-CH" sz="1400" dirty="0" err="1" smtClean="0"/>
              <a:t>for</a:t>
            </a:r>
            <a:r>
              <a:rPr lang="de-CH" sz="1400" dirty="0" smtClean="0"/>
              <a:t> </a:t>
            </a:r>
            <a:r>
              <a:rPr lang="de-CH" sz="1400" dirty="0" err="1" smtClean="0"/>
              <a:t>chronic</a:t>
            </a:r>
            <a:r>
              <a:rPr lang="de-CH" sz="1400" dirty="0" smtClean="0"/>
              <a:t> </a:t>
            </a:r>
            <a:r>
              <a:rPr lang="de-CH" sz="1400" dirty="0" err="1" smtClean="0"/>
              <a:t>low</a:t>
            </a:r>
            <a:r>
              <a:rPr lang="de-CH" sz="1400" dirty="0" smtClean="0"/>
              <a:t> back </a:t>
            </a:r>
            <a:r>
              <a:rPr lang="de-CH" sz="1400" dirty="0" err="1" smtClean="0"/>
              <a:t>pain</a:t>
            </a:r>
            <a:r>
              <a:rPr lang="de-CH" sz="1400" dirty="0" smtClean="0"/>
              <a:t>. </a:t>
            </a:r>
            <a:r>
              <a:rPr lang="de-CH" sz="1400" dirty="0" err="1" smtClean="0"/>
              <a:t>Results</a:t>
            </a:r>
            <a:r>
              <a:rPr lang="de-CH" sz="1400" dirty="0" smtClean="0"/>
              <a:t> </a:t>
            </a:r>
            <a:r>
              <a:rPr lang="de-CH" sz="1400" dirty="0" err="1" smtClean="0"/>
              <a:t>of</a:t>
            </a:r>
            <a:r>
              <a:rPr lang="de-CH" sz="1400" dirty="0" smtClean="0"/>
              <a:t> a </a:t>
            </a:r>
            <a:r>
              <a:rPr lang="de-CH" sz="1400" dirty="0" err="1" smtClean="0"/>
              <a:t>nationwide</a:t>
            </a:r>
            <a:r>
              <a:rPr lang="de-CH" sz="1400" dirty="0" smtClean="0"/>
              <a:t> </a:t>
            </a:r>
            <a:r>
              <a:rPr lang="de-CH" sz="1400" dirty="0" err="1" smtClean="0"/>
              <a:t>survey</a:t>
            </a:r>
            <a:r>
              <a:rPr lang="de-CH" sz="1400" dirty="0" smtClean="0"/>
              <a:t> </a:t>
            </a:r>
            <a:r>
              <a:rPr lang="de-CH" sz="1400" dirty="0" err="1" smtClean="0"/>
              <a:t>among</a:t>
            </a:r>
            <a:r>
              <a:rPr lang="de-CH" sz="1400" dirty="0" smtClean="0"/>
              <a:t> </a:t>
            </a:r>
            <a:r>
              <a:rPr lang="de-CH" sz="1400" dirty="0" err="1" smtClean="0"/>
              <a:t>spine</a:t>
            </a:r>
            <a:r>
              <a:rPr lang="de-CH" sz="1400" dirty="0" smtClean="0"/>
              <a:t> </a:t>
            </a:r>
            <a:r>
              <a:rPr lang="de-CH" sz="1400" dirty="0" err="1" smtClean="0"/>
              <a:t>surgeons</a:t>
            </a:r>
            <a:r>
              <a:rPr lang="de-CH" sz="1400" dirty="0" smtClean="0"/>
              <a:t>: Paul Willems; BMJ Open 2011;1: e000391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4047146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0" y="1"/>
            <a:ext cx="12192000" cy="5868988"/>
          </a:xfrm>
        </p:spPr>
        <p:txBody>
          <a:bodyPr>
            <a:normAutofit/>
          </a:bodyPr>
          <a:lstStyle/>
          <a:p>
            <a:pPr algn="ctr"/>
            <a:endParaRPr lang="de-CH" sz="9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de-CH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Ausblicke</a:t>
            </a:r>
            <a:endParaRPr lang="de-CH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275124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Epiduroskopie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A </a:t>
            </a:r>
            <a:r>
              <a:rPr lang="de-DE" dirty="0" err="1">
                <a:solidFill>
                  <a:srgbClr val="0070C0"/>
                </a:solidFill>
              </a:rPr>
              <a:t>randomiced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controlled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trial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/>
              <a:t>of</a:t>
            </a:r>
            <a:r>
              <a:rPr lang="de-DE" dirty="0"/>
              <a:t> spinal </a:t>
            </a:r>
            <a:r>
              <a:rPr lang="de-DE" dirty="0" err="1"/>
              <a:t>endoscopic</a:t>
            </a:r>
            <a:r>
              <a:rPr lang="de-DE" dirty="0"/>
              <a:t> </a:t>
            </a:r>
            <a:r>
              <a:rPr lang="de-DE" dirty="0" err="1"/>
              <a:t>adhesiolysis</a:t>
            </a:r>
            <a:r>
              <a:rPr lang="de-DE" dirty="0"/>
              <a:t> in </a:t>
            </a:r>
            <a:r>
              <a:rPr lang="de-DE" dirty="0" err="1"/>
              <a:t>chronic</a:t>
            </a:r>
            <a:r>
              <a:rPr lang="de-DE" dirty="0"/>
              <a:t> </a:t>
            </a:r>
            <a:r>
              <a:rPr lang="de-DE" dirty="0" err="1"/>
              <a:t>refractory</a:t>
            </a:r>
            <a:r>
              <a:rPr lang="de-DE" dirty="0"/>
              <a:t> </a:t>
            </a:r>
            <a:r>
              <a:rPr lang="de-DE" dirty="0" err="1"/>
              <a:t>pain</a:t>
            </a:r>
            <a:r>
              <a:rPr lang="de-DE" dirty="0"/>
              <a:t> </a:t>
            </a:r>
            <a:r>
              <a:rPr lang="de-DE" dirty="0" err="1"/>
              <a:t>low</a:t>
            </a:r>
            <a:r>
              <a:rPr lang="de-DE" dirty="0"/>
              <a:t> back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lower</a:t>
            </a:r>
            <a:r>
              <a:rPr lang="de-DE" dirty="0"/>
              <a:t> </a:t>
            </a:r>
            <a:r>
              <a:rPr lang="de-DE" dirty="0" err="1"/>
              <a:t>extremity</a:t>
            </a:r>
            <a:r>
              <a:rPr lang="de-DE" dirty="0"/>
              <a:t> </a:t>
            </a:r>
            <a:r>
              <a:rPr lang="de-DE" dirty="0" err="1"/>
              <a:t>pain</a:t>
            </a:r>
            <a:r>
              <a:rPr lang="de-DE" dirty="0"/>
              <a:t>; L. </a:t>
            </a:r>
            <a:r>
              <a:rPr lang="de-DE" dirty="0" err="1"/>
              <a:t>Manchikanti</a:t>
            </a:r>
            <a:r>
              <a:rPr lang="de-DE" dirty="0"/>
              <a:t>, BMC </a:t>
            </a:r>
            <a:r>
              <a:rPr lang="de-DE" dirty="0" err="1"/>
              <a:t>Anesthesiology</a:t>
            </a:r>
            <a:r>
              <a:rPr lang="de-DE" dirty="0"/>
              <a:t> </a:t>
            </a:r>
            <a:r>
              <a:rPr lang="de-DE" dirty="0" smtClean="0"/>
              <a:t>2005,5:10</a:t>
            </a:r>
            <a:endParaRPr lang="de-CH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dirty="0" smtClean="0"/>
              <a:t>Die Evidenz </a:t>
            </a:r>
            <a:r>
              <a:rPr lang="de-CH" dirty="0" smtClean="0">
                <a:solidFill>
                  <a:srgbClr val="FF0000"/>
                </a:solidFill>
              </a:rPr>
              <a:t>moderat</a:t>
            </a:r>
            <a:r>
              <a:rPr lang="de-CH" dirty="0" smtClean="0"/>
              <a:t> bis </a:t>
            </a:r>
            <a:r>
              <a:rPr lang="de-CH" dirty="0" smtClean="0">
                <a:solidFill>
                  <a:srgbClr val="FF0000"/>
                </a:solidFill>
              </a:rPr>
              <a:t>stark</a:t>
            </a:r>
            <a:r>
              <a:rPr lang="de-CH" dirty="0" smtClean="0"/>
              <a:t> </a:t>
            </a:r>
            <a:endParaRPr lang="de-CH" dirty="0"/>
          </a:p>
          <a:p>
            <a:pPr marL="0" indent="0">
              <a:spcBef>
                <a:spcPts val="600"/>
              </a:spcBef>
              <a:buNone/>
            </a:pPr>
            <a:r>
              <a:rPr lang="de-CH" i="1" dirty="0" err="1" smtClean="0"/>
              <a:t>Percutanous</a:t>
            </a:r>
            <a:r>
              <a:rPr lang="de-CH" i="1" dirty="0" smtClean="0"/>
              <a:t> </a:t>
            </a:r>
            <a:r>
              <a:rPr lang="de-CH" i="1" dirty="0" err="1"/>
              <a:t>adhesiolysis</a:t>
            </a:r>
            <a:r>
              <a:rPr lang="de-CH" i="1" dirty="0"/>
              <a:t> in </a:t>
            </a:r>
            <a:r>
              <a:rPr lang="de-CH" i="1" dirty="0" err="1"/>
              <a:t>the</a:t>
            </a:r>
            <a:r>
              <a:rPr lang="de-CH" i="1" dirty="0"/>
              <a:t> </a:t>
            </a:r>
            <a:r>
              <a:rPr lang="de-CH" i="1" dirty="0" err="1"/>
              <a:t>management</a:t>
            </a:r>
            <a:r>
              <a:rPr lang="de-CH" i="1" dirty="0"/>
              <a:t>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chronic</a:t>
            </a:r>
            <a:r>
              <a:rPr lang="de-CH" i="1" dirty="0"/>
              <a:t> </a:t>
            </a:r>
            <a:r>
              <a:rPr lang="de-CH" i="1" dirty="0" err="1"/>
              <a:t>low</a:t>
            </a:r>
            <a:r>
              <a:rPr lang="de-CH" i="1" dirty="0"/>
              <a:t> back </a:t>
            </a:r>
            <a:r>
              <a:rPr lang="de-CH" i="1" dirty="0" err="1"/>
              <a:t>pain</a:t>
            </a:r>
            <a:r>
              <a:rPr lang="de-CH" i="1" dirty="0"/>
              <a:t> in </a:t>
            </a:r>
            <a:r>
              <a:rPr lang="de-CH" i="1" dirty="0" err="1"/>
              <a:t>post</a:t>
            </a:r>
            <a:r>
              <a:rPr lang="de-CH" i="1" dirty="0"/>
              <a:t> </a:t>
            </a:r>
            <a:r>
              <a:rPr lang="de-CH" i="1" dirty="0" err="1"/>
              <a:t>lumbar</a:t>
            </a:r>
            <a:r>
              <a:rPr lang="de-CH" i="1" dirty="0"/>
              <a:t> </a:t>
            </a:r>
            <a:r>
              <a:rPr lang="de-CH" i="1" dirty="0" err="1"/>
              <a:t>surgery</a:t>
            </a:r>
            <a:r>
              <a:rPr lang="de-CH" i="1" dirty="0"/>
              <a:t> </a:t>
            </a:r>
            <a:r>
              <a:rPr lang="de-CH" i="1" dirty="0" err="1"/>
              <a:t>syndrome</a:t>
            </a:r>
            <a:r>
              <a:rPr lang="de-CH" i="1" dirty="0"/>
              <a:t> </a:t>
            </a:r>
            <a:r>
              <a:rPr lang="de-CH" i="1" dirty="0" err="1"/>
              <a:t>and</a:t>
            </a:r>
            <a:r>
              <a:rPr lang="de-CH" i="1" dirty="0"/>
              <a:t> spinal </a:t>
            </a:r>
            <a:r>
              <a:rPr lang="de-CH" i="1" dirty="0" err="1"/>
              <a:t>stenosis</a:t>
            </a:r>
            <a:r>
              <a:rPr lang="de-CH" i="1" dirty="0"/>
              <a:t>; a </a:t>
            </a:r>
            <a:r>
              <a:rPr lang="de-CH" i="1" dirty="0" err="1">
                <a:solidFill>
                  <a:srgbClr val="0070C0"/>
                </a:solidFill>
              </a:rPr>
              <a:t>systemic</a:t>
            </a:r>
            <a:r>
              <a:rPr lang="de-CH" i="1" dirty="0">
                <a:solidFill>
                  <a:srgbClr val="0070C0"/>
                </a:solidFill>
              </a:rPr>
              <a:t> </a:t>
            </a:r>
            <a:r>
              <a:rPr lang="de-CH" i="1" dirty="0" err="1">
                <a:solidFill>
                  <a:srgbClr val="0070C0"/>
                </a:solidFill>
              </a:rPr>
              <a:t>review</a:t>
            </a:r>
            <a:r>
              <a:rPr lang="de-CH" i="1" dirty="0"/>
              <a:t>, Helm </a:t>
            </a:r>
            <a:r>
              <a:rPr lang="de-CH" i="1" dirty="0" smtClean="0"/>
              <a:t>S</a:t>
            </a:r>
            <a:r>
              <a:rPr lang="de-CH" i="1" dirty="0"/>
              <a:t>., </a:t>
            </a:r>
            <a:r>
              <a:rPr lang="de-CH" i="1" dirty="0" err="1"/>
              <a:t>P</a:t>
            </a:r>
            <a:r>
              <a:rPr lang="de-CH" i="1" dirty="0" err="1" smtClean="0"/>
              <a:t>ain</a:t>
            </a:r>
            <a:r>
              <a:rPr lang="de-CH" i="1" dirty="0" smtClean="0"/>
              <a:t> </a:t>
            </a:r>
            <a:r>
              <a:rPr lang="de-CH" i="1" dirty="0" err="1"/>
              <a:t>P</a:t>
            </a:r>
            <a:r>
              <a:rPr lang="de-CH" i="1" dirty="0" err="1" smtClean="0"/>
              <a:t>hysician</a:t>
            </a:r>
            <a:r>
              <a:rPr lang="de-CH" i="1" dirty="0" smtClean="0"/>
              <a:t> </a:t>
            </a:r>
            <a:r>
              <a:rPr lang="de-CH" i="1" dirty="0">
                <a:solidFill>
                  <a:schemeClr val="accent1"/>
                </a:solidFill>
              </a:rPr>
              <a:t>2012</a:t>
            </a:r>
            <a:r>
              <a:rPr lang="de-CH" i="1" dirty="0"/>
              <a:t>; </a:t>
            </a:r>
            <a:r>
              <a:rPr lang="de-CH" i="1" dirty="0" smtClean="0"/>
              <a:t>15:E435-E462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dirty="0" smtClean="0"/>
              <a:t>Evidenz </a:t>
            </a:r>
            <a:r>
              <a:rPr lang="de-CH" dirty="0" smtClean="0">
                <a:solidFill>
                  <a:srgbClr val="FF0000"/>
                </a:solidFill>
              </a:rPr>
              <a:t>stark</a:t>
            </a:r>
            <a:r>
              <a:rPr lang="de-CH" dirty="0" smtClean="0"/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i="1" dirty="0" err="1" smtClean="0"/>
              <a:t>Systemic</a:t>
            </a:r>
            <a:r>
              <a:rPr lang="de-CH" i="1" dirty="0" smtClean="0"/>
              <a:t> </a:t>
            </a:r>
            <a:r>
              <a:rPr lang="de-CH" i="1" dirty="0" err="1"/>
              <a:t>review</a:t>
            </a:r>
            <a:r>
              <a:rPr lang="de-CH" i="1" dirty="0"/>
              <a:t>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effectiveness</a:t>
            </a:r>
            <a:r>
              <a:rPr lang="de-CH" i="1" dirty="0"/>
              <a:t> </a:t>
            </a:r>
            <a:r>
              <a:rPr lang="de-CH" i="1" dirty="0" err="1"/>
              <a:t>and</a:t>
            </a:r>
            <a:r>
              <a:rPr lang="de-CH" i="1" dirty="0"/>
              <a:t> </a:t>
            </a:r>
            <a:r>
              <a:rPr lang="de-CH" i="1" dirty="0" err="1"/>
              <a:t>complications</a:t>
            </a:r>
            <a:r>
              <a:rPr lang="de-CH" i="1" dirty="0"/>
              <a:t>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adhesiolysis</a:t>
            </a:r>
            <a:r>
              <a:rPr lang="de-CH" i="1" dirty="0"/>
              <a:t> in </a:t>
            </a:r>
            <a:r>
              <a:rPr lang="de-CH" i="1" dirty="0" err="1"/>
              <a:t>the</a:t>
            </a:r>
            <a:r>
              <a:rPr lang="de-CH" i="1" dirty="0"/>
              <a:t> </a:t>
            </a:r>
            <a:r>
              <a:rPr lang="de-CH" i="1" dirty="0" err="1"/>
              <a:t>management</a:t>
            </a:r>
            <a:r>
              <a:rPr lang="de-CH" i="1" dirty="0"/>
              <a:t> </a:t>
            </a:r>
            <a:r>
              <a:rPr lang="de-CH" i="1" dirty="0" err="1"/>
              <a:t>of</a:t>
            </a:r>
            <a:r>
              <a:rPr lang="de-CH" i="1" dirty="0"/>
              <a:t> </a:t>
            </a:r>
            <a:r>
              <a:rPr lang="de-CH" i="1" dirty="0" err="1"/>
              <a:t>chronic</a:t>
            </a:r>
            <a:r>
              <a:rPr lang="de-CH" i="1" dirty="0"/>
              <a:t> spinal </a:t>
            </a:r>
            <a:r>
              <a:rPr lang="de-CH" i="1" dirty="0" err="1"/>
              <a:t>pain</a:t>
            </a:r>
            <a:r>
              <a:rPr lang="de-CH" i="1" dirty="0"/>
              <a:t>: an </a:t>
            </a:r>
            <a:r>
              <a:rPr lang="de-CH" i="1" dirty="0" smtClean="0"/>
              <a:t>update, </a:t>
            </a:r>
            <a:r>
              <a:rPr lang="de-CH" i="1" dirty="0" err="1"/>
              <a:t>P</a:t>
            </a:r>
            <a:r>
              <a:rPr lang="de-CH" i="1" dirty="0" err="1" smtClean="0"/>
              <a:t>ain</a:t>
            </a:r>
            <a:r>
              <a:rPr lang="de-CH" i="1" dirty="0" smtClean="0"/>
              <a:t> </a:t>
            </a:r>
            <a:r>
              <a:rPr lang="de-CH" i="1" dirty="0" err="1"/>
              <a:t>P</a:t>
            </a:r>
            <a:r>
              <a:rPr lang="de-CH" i="1" dirty="0" err="1" smtClean="0"/>
              <a:t>hysician</a:t>
            </a:r>
            <a:r>
              <a:rPr lang="de-CH" i="1" dirty="0" smtClean="0"/>
              <a:t> </a:t>
            </a:r>
            <a:r>
              <a:rPr lang="de-CH" i="1" dirty="0">
                <a:solidFill>
                  <a:schemeClr val="accent1"/>
                </a:solidFill>
              </a:rPr>
              <a:t>2007</a:t>
            </a:r>
            <a:r>
              <a:rPr lang="de-CH" i="1" dirty="0"/>
              <a:t>; </a:t>
            </a:r>
            <a:r>
              <a:rPr lang="de-CH" i="1" dirty="0" smtClean="0"/>
              <a:t>10:129-146)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CH" dirty="0" smtClean="0"/>
              <a:t>Evidenz </a:t>
            </a:r>
            <a:r>
              <a:rPr lang="de-CH" dirty="0" smtClean="0">
                <a:solidFill>
                  <a:srgbClr val="FF0000"/>
                </a:solidFill>
              </a:rPr>
              <a:t>2B+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CH" i="1" dirty="0" err="1"/>
              <a:t>P</a:t>
            </a:r>
            <a:r>
              <a:rPr lang="de-CH" i="1" dirty="0" err="1" smtClean="0"/>
              <a:t>ain</a:t>
            </a:r>
            <a:r>
              <a:rPr lang="de-CH" i="1" dirty="0" smtClean="0"/>
              <a:t> </a:t>
            </a:r>
            <a:r>
              <a:rPr lang="de-CH" i="1" dirty="0"/>
              <a:t>P</a:t>
            </a:r>
            <a:r>
              <a:rPr lang="de-CH" i="1" dirty="0" smtClean="0"/>
              <a:t>ractice </a:t>
            </a:r>
            <a:r>
              <a:rPr lang="de-CH" i="1" dirty="0" smtClean="0">
                <a:solidFill>
                  <a:schemeClr val="accent1"/>
                </a:solidFill>
              </a:rPr>
              <a:t>2013</a:t>
            </a:r>
            <a:r>
              <a:rPr lang="de-CH" i="1" dirty="0" smtClean="0"/>
              <a:t>, </a:t>
            </a:r>
            <a:r>
              <a:rPr lang="de-CH" i="1" dirty="0">
                <a:solidFill>
                  <a:srgbClr val="0070C0"/>
                </a:solidFill>
              </a:rPr>
              <a:t>Review</a:t>
            </a:r>
            <a:r>
              <a:rPr lang="de-CH" i="1" dirty="0"/>
              <a:t> von Jan </a:t>
            </a:r>
            <a:r>
              <a:rPr lang="de-CH" i="1" dirty="0" smtClean="0"/>
              <a:t>Willem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Level </a:t>
            </a:r>
            <a:r>
              <a:rPr lang="en-US" dirty="0">
                <a:solidFill>
                  <a:srgbClr val="FF0000"/>
                </a:solidFill>
              </a:rPr>
              <a:t>I or II-1 </a:t>
            </a:r>
            <a:r>
              <a:rPr lang="en-US" dirty="0"/>
              <a:t>based on the US Preventative Services Task Force (USPSTF) </a:t>
            </a:r>
            <a:r>
              <a:rPr lang="en-US" dirty="0" smtClean="0"/>
              <a:t>criteria (Level I-III)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i="1" dirty="0">
                <a:solidFill>
                  <a:srgbClr val="0070C0"/>
                </a:solidFill>
              </a:rPr>
              <a:t>Systematic review </a:t>
            </a:r>
            <a:r>
              <a:rPr lang="en-US" i="1" dirty="0"/>
              <a:t>of percutaneous </a:t>
            </a:r>
            <a:r>
              <a:rPr lang="en-US" i="1" dirty="0" err="1"/>
              <a:t>adhesiolysis</a:t>
            </a:r>
            <a:r>
              <a:rPr lang="en-US" i="1" dirty="0"/>
              <a:t> and management of chronic low back pain in post lumbar surgery </a:t>
            </a:r>
            <a:r>
              <a:rPr lang="en-US" i="1" dirty="0" smtClean="0"/>
              <a:t>syndrome; </a:t>
            </a:r>
            <a:r>
              <a:rPr lang="en-US" i="1" dirty="0" err="1" smtClean="0"/>
              <a:t>Epter</a:t>
            </a:r>
            <a:r>
              <a:rPr lang="en-US" i="1" dirty="0" smtClean="0"/>
              <a:t> RS, </a:t>
            </a:r>
            <a:r>
              <a:rPr lang="en-US" i="1" dirty="0"/>
              <a:t>Pain Physician. </a:t>
            </a:r>
            <a:r>
              <a:rPr lang="en-US" i="1" dirty="0">
                <a:solidFill>
                  <a:schemeClr val="accent1"/>
                </a:solidFill>
              </a:rPr>
              <a:t>2009</a:t>
            </a:r>
            <a:r>
              <a:rPr lang="en-US" i="1" dirty="0"/>
              <a:t> Mar-Apr;12(2):361-78.</a:t>
            </a:r>
            <a:endParaRPr lang="de-CH" i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299" y="-2583"/>
            <a:ext cx="2147454" cy="161059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973" y="-2583"/>
            <a:ext cx="3352050" cy="16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6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Hochfrequenz SCS (10kHz)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Äusserst vielversprechende Methode zur </a:t>
            </a:r>
            <a:r>
              <a:rPr lang="de-CH" dirty="0" err="1" smtClean="0"/>
              <a:t>Beh</a:t>
            </a:r>
            <a:r>
              <a:rPr lang="de-CH" dirty="0" smtClean="0"/>
              <a:t> von </a:t>
            </a:r>
            <a:r>
              <a:rPr lang="de-CH" dirty="0" err="1" smtClean="0"/>
              <a:t>chron</a:t>
            </a:r>
            <a:r>
              <a:rPr lang="de-CH" dirty="0" smtClean="0"/>
              <a:t> </a:t>
            </a:r>
            <a:r>
              <a:rPr lang="de-CH" dirty="0" err="1" smtClean="0"/>
              <a:t>Th</a:t>
            </a:r>
            <a:r>
              <a:rPr lang="de-CH" dirty="0" smtClean="0"/>
              <a:t>-refraktären Rücken- und </a:t>
            </a:r>
            <a:r>
              <a:rPr lang="de-CH" dirty="0" err="1" smtClean="0"/>
              <a:t>BeinSzen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Deutlich bessere Resultate als herkömmliche SCS sowohl der Bein- und </a:t>
            </a:r>
            <a:r>
              <a:rPr lang="de-CH" dirty="0" err="1" smtClean="0"/>
              <a:t>va</a:t>
            </a:r>
            <a:r>
              <a:rPr lang="de-CH" dirty="0" smtClean="0"/>
              <a:t>. der </a:t>
            </a:r>
            <a:r>
              <a:rPr lang="de-CH" dirty="0" err="1" smtClean="0"/>
              <a:t>RückenSzen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Keine störenden Parästhesien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Kein intraoperatives Mapping nötig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In UK bestehen Bestrebungen die stab. </a:t>
            </a:r>
            <a:r>
              <a:rPr lang="de-CH" dirty="0" err="1" smtClean="0"/>
              <a:t>RückenOP</a:t>
            </a:r>
            <a:r>
              <a:rPr lang="de-CH" dirty="0" smtClean="0"/>
              <a:t> in den </a:t>
            </a:r>
            <a:r>
              <a:rPr lang="de-CH" dirty="0" err="1"/>
              <a:t>G</a:t>
            </a:r>
            <a:r>
              <a:rPr lang="de-CH" dirty="0" err="1" smtClean="0"/>
              <a:t>uidlines</a:t>
            </a:r>
            <a:r>
              <a:rPr lang="de-CH" dirty="0" smtClean="0"/>
              <a:t> hinter diese </a:t>
            </a:r>
            <a:r>
              <a:rPr lang="de-CH" dirty="0" err="1" smtClean="0"/>
              <a:t>Th</a:t>
            </a:r>
            <a:r>
              <a:rPr lang="de-CH" dirty="0" smtClean="0"/>
              <a:t> zu platzieren</a:t>
            </a:r>
          </a:p>
          <a:p>
            <a:pPr marL="0" indent="0">
              <a:buNone/>
            </a:pPr>
            <a:r>
              <a:rPr lang="de-CH" sz="1400" dirty="0" smtClean="0"/>
              <a:t>(Prof. A. Al-</a:t>
            </a:r>
            <a:r>
              <a:rPr lang="de-CH" sz="1400" dirty="0" err="1" smtClean="0"/>
              <a:t>Kaisy</a:t>
            </a:r>
            <a:r>
              <a:rPr lang="de-CH" sz="1400" dirty="0" smtClean="0"/>
              <a:t>)</a:t>
            </a:r>
            <a:endParaRPr lang="de-CH" sz="1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6544" y="0"/>
            <a:ext cx="1385455" cy="183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77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chron.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KopfSzen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mit dem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Sphenocath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Inhaltsplatzhalt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Zielstruktur </a:t>
            </a:r>
            <a:r>
              <a:rPr lang="de-CH" dirty="0" err="1" smtClean="0"/>
              <a:t>Ggl</a:t>
            </a:r>
            <a:r>
              <a:rPr lang="de-CH" dirty="0" smtClean="0"/>
              <a:t>. </a:t>
            </a:r>
            <a:r>
              <a:rPr lang="de-CH" dirty="0" err="1" smtClean="0"/>
              <a:t>Sphenopalatinum</a:t>
            </a:r>
            <a:endParaRPr lang="de-CH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smtClean="0"/>
              <a:t>nicht-invasive Methode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Platzierung von je 2ml Lido 4%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 smtClean="0"/>
              <a:t> Einfach und schnell und erfolgreich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CH" dirty="0"/>
              <a:t> </a:t>
            </a:r>
            <a:r>
              <a:rPr lang="de-CH" dirty="0" err="1" smtClean="0"/>
              <a:t>Ind</a:t>
            </a:r>
            <a:r>
              <a:rPr lang="de-CH" dirty="0" smtClean="0"/>
              <a:t>: Migräne, Cluster KS, Trigeminusneuralgie, atypischer </a:t>
            </a:r>
            <a:r>
              <a:rPr lang="de-CH" dirty="0" err="1" smtClean="0"/>
              <a:t>GesichtsSz</a:t>
            </a:r>
            <a:endParaRPr lang="de-CH" dirty="0" smtClean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8861" y="3857414"/>
            <a:ext cx="2486025" cy="18383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848" y="1748368"/>
            <a:ext cx="2962275" cy="154305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08" y="1748368"/>
            <a:ext cx="2286000" cy="17145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970" y="3914563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72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31273"/>
            <a:ext cx="10058400" cy="906087"/>
          </a:xfrm>
        </p:spPr>
        <p:txBody>
          <a:bodyPr>
            <a:normAutofit fontScale="90000"/>
          </a:bodyPr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59564B"/>
                </a:solidFill>
              </a:rPr>
              <a:t/>
            </a:r>
            <a:br>
              <a:rPr lang="en-US" b="1" dirty="0">
                <a:solidFill>
                  <a:srgbClr val="59564B"/>
                </a:solidFill>
              </a:rPr>
            </a:br>
            <a:r>
              <a:rPr lang="de-CH" sz="5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Triamject</a:t>
            </a:r>
            <a: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de-C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err="1">
                <a:solidFill>
                  <a:srgbClr val="59564B"/>
                </a:solidFill>
              </a:rPr>
              <a:t>Triamcinolon</a:t>
            </a:r>
            <a:r>
              <a:rPr lang="en-US" sz="4000" b="1" dirty="0" err="1">
                <a:solidFill>
                  <a:srgbClr val="FF0000"/>
                </a:solidFill>
              </a:rPr>
              <a:t>hex</a:t>
            </a:r>
            <a:r>
              <a:rPr lang="en-US" sz="4000" b="1" dirty="0" err="1">
                <a:solidFill>
                  <a:srgbClr val="59564B"/>
                </a:solidFill>
              </a:rPr>
              <a:t>acetonid</a:t>
            </a:r>
            <a:endParaRPr lang="de-C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Indikationen</a:t>
            </a:r>
            <a:endParaRPr lang="de-DE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nicht infektiös bedingte </a:t>
            </a:r>
            <a:r>
              <a:rPr lang="de-DE" dirty="0" smtClean="0"/>
              <a:t>Gelenkentzündungen </a:t>
            </a:r>
            <a:r>
              <a:rPr lang="de-DE" dirty="0"/>
              <a:t>(rheumatoide Arthritis)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entzündliche </a:t>
            </a:r>
            <a:r>
              <a:rPr lang="de-DE" dirty="0"/>
              <a:t>Schübe bei verschleißbedingten </a:t>
            </a:r>
            <a:r>
              <a:rPr lang="de-DE" dirty="0" smtClean="0"/>
              <a:t>Gelenkerkrankungen </a:t>
            </a:r>
            <a:r>
              <a:rPr lang="de-DE" dirty="0"/>
              <a:t>(aktivierte Arthrose)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Arthritis </a:t>
            </a:r>
            <a:r>
              <a:rPr lang="de-DE" dirty="0"/>
              <a:t>bei Pseudogicht</a:t>
            </a:r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292" y="43950"/>
            <a:ext cx="2406676" cy="2270610"/>
          </a:xfrm>
          <a:prstGeom prst="rect">
            <a:avLst/>
          </a:prstGeom>
        </p:spPr>
      </p:pic>
      <p:pic>
        <p:nvPicPr>
          <p:cNvPr id="5" name="Picture 17" descr="http://upload.wikimedia.org/wikipedia/commons/thumb/3/30/Triamcinolonhexacetonide.svg/500px-Triamcinolonhexacetonid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373" y="3844636"/>
            <a:ext cx="3266791" cy="22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04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43433"/>
          </a:xfrm>
        </p:spPr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Kristallgrösse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4147" y="2510292"/>
            <a:ext cx="6444031" cy="269466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096962" y="5454670"/>
            <a:ext cx="1005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Derendorf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H et al.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Pharmacokinetics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and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pharmacodynamics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of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glucocorticoid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suspension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after intra-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articular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administration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.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Clin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Pharmacol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</a:t>
            </a:r>
            <a:r>
              <a:rPr lang="de-CH" sz="1400" dirty="0" err="1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Ther</a:t>
            </a:r>
            <a:r>
              <a:rPr lang="de-CH" sz="1400" dirty="0">
                <a:solidFill>
                  <a:schemeClr val="tx1">
                    <a:lumMod val="65000"/>
                    <a:lumOff val="35000"/>
                  </a:schemeClr>
                </a:solidFill>
                <a:ea typeface="ヒラギノ角ゴ Pro W3"/>
                <a:cs typeface="ヒラギノ角ゴ Pro W3"/>
              </a:rPr>
              <a:t> 1986; 39: 313-7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2730283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„Wer heilt hat recht“ (Hippokrates)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Heilerfolg ist Definitionsfrage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</a:t>
            </a:r>
            <a:r>
              <a:rPr lang="de-DE" dirty="0" smtClean="0"/>
              <a:t>Reichen z.B. 50% </a:t>
            </a:r>
            <a:r>
              <a:rPr lang="de-DE" dirty="0" err="1" smtClean="0"/>
              <a:t>Szreduktion</a:t>
            </a:r>
            <a:r>
              <a:rPr lang="de-DE" dirty="0" smtClean="0"/>
              <a:t> (oder </a:t>
            </a:r>
            <a:r>
              <a:rPr lang="de-DE" dirty="0" err="1" smtClean="0"/>
              <a:t>FktVerbesserung</a:t>
            </a:r>
            <a:r>
              <a:rPr lang="de-DE" dirty="0" smtClean="0"/>
              <a:t>…) dem Arzt oder dem Patienten? (Wichtig, Erwartungen vorher absprechen)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</a:t>
            </a:r>
            <a:r>
              <a:rPr lang="de-DE" dirty="0" smtClean="0"/>
              <a:t>Messung der </a:t>
            </a:r>
            <a:r>
              <a:rPr lang="de-DE" dirty="0" err="1" smtClean="0"/>
              <a:t>Szreduktion</a:t>
            </a:r>
            <a:r>
              <a:rPr lang="de-DE" dirty="0" smtClean="0"/>
              <a:t> (VAS) teils erschwert oder nicht möglich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</a:t>
            </a:r>
            <a:r>
              <a:rPr lang="de-DE" dirty="0" smtClean="0"/>
              <a:t>Erfolge können vom Behandler auch herbeigeredet werden (Suggestion)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</a:t>
            </a:r>
            <a:r>
              <a:rPr lang="de-DE" dirty="0" smtClean="0"/>
              <a:t>Unzufriedene Pat. gibt es leider immer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 Was dem einen hilft muss jemand anderem nicht zwingend helfen auch bei exakt gleicher Diagnose (nebenbei ist Diagnosestellung in der </a:t>
            </a:r>
            <a:r>
              <a:rPr lang="de-DE" dirty="0" err="1" smtClean="0"/>
              <a:t>SzTh</a:t>
            </a:r>
            <a:r>
              <a:rPr lang="de-DE" dirty="0" smtClean="0"/>
              <a:t> häufig sehr schwierig, erfahrungsabhängig und basiert häufig auf keiner Evidenz)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</a:t>
            </a:r>
            <a:r>
              <a:rPr lang="de-DE" dirty="0" smtClean="0"/>
              <a:t>Psyche spielt ein nicht zu vernachlässigender Faktor speziell in der </a:t>
            </a:r>
            <a:r>
              <a:rPr lang="de-DE" dirty="0" err="1" smtClean="0"/>
              <a:t>SzTh</a:t>
            </a:r>
            <a:r>
              <a:rPr lang="de-DE" dirty="0" smtClean="0"/>
              <a:t> (</a:t>
            </a:r>
            <a:r>
              <a:rPr lang="de-DE" dirty="0" err="1" smtClean="0"/>
              <a:t>Szen</a:t>
            </a:r>
            <a:r>
              <a:rPr lang="de-DE" dirty="0" smtClean="0"/>
              <a:t> und Psyche nicht trennbar weder anatomisch noch funktionell)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3483" y="0"/>
            <a:ext cx="1308518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41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Endogener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Hydrocortisonspiegel</a:t>
            </a: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nach intraartikulärer Applikation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238" y="1995055"/>
            <a:ext cx="4101413" cy="2953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3078162" y="4948609"/>
            <a:ext cx="6096000" cy="92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CH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Abbildung 4. Endogener Hydrocortison-Spiegel gemessen  während 14 Tagen  für 20 (•) und 40 mg THA (x), 10 mg (□), 20 mg (O) und 40 mg TA (◊) und 5.7 mg </a:t>
            </a:r>
            <a:r>
              <a:rPr lang="de-CH" sz="16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Betamethason</a:t>
            </a:r>
            <a:r>
              <a:rPr lang="de-CH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 ).</a:t>
            </a:r>
          </a:p>
        </p:txBody>
      </p:sp>
    </p:spTree>
    <p:extLst>
      <p:ext uri="{BB962C8B-B14F-4D97-AF65-F5344CB8AC3E}">
        <p14:creationId xmlns:p14="http://schemas.microsoft.com/office/powerpoint/2010/main" val="33632095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Schlussfolgerung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27" y="1845734"/>
            <a:ext cx="5142706" cy="227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128" y="4231991"/>
            <a:ext cx="5142706" cy="21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5842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7280" y="1122218"/>
            <a:ext cx="10058400" cy="4746876"/>
          </a:xfrm>
        </p:spPr>
        <p:txBody>
          <a:bodyPr>
            <a:normAutofit/>
          </a:bodyPr>
          <a:lstStyle/>
          <a:p>
            <a:pPr algn="ctr"/>
            <a:r>
              <a:rPr lang="de-CH" sz="9600" dirty="0" smtClean="0">
                <a:solidFill>
                  <a:srgbClr val="00B050"/>
                </a:solidFill>
                <a:latin typeface="Matura MT Script Capitals" panose="03020802060602070202" pitchFamily="66" charset="0"/>
              </a:rPr>
              <a:t>Vielen Dank</a:t>
            </a:r>
            <a:endParaRPr lang="de-CH" sz="9600" dirty="0">
              <a:solidFill>
                <a:srgbClr val="00B05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009" y="2981719"/>
            <a:ext cx="3962941" cy="262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0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Faktor „akut“ und „chronisch“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 akute </a:t>
            </a:r>
            <a:r>
              <a:rPr lang="de-DE" dirty="0" err="1" smtClean="0"/>
              <a:t>Szen</a:t>
            </a:r>
            <a:r>
              <a:rPr lang="de-DE" dirty="0" smtClean="0"/>
              <a:t> verschwinden zum Glück häufig spontan wieder meist nach mindesten 6 Wochen </a:t>
            </a:r>
          </a:p>
          <a:p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 akute </a:t>
            </a:r>
            <a:r>
              <a:rPr lang="de-DE" dirty="0" err="1" smtClean="0"/>
              <a:t>Szen</a:t>
            </a:r>
            <a:r>
              <a:rPr lang="de-DE" dirty="0" smtClean="0"/>
              <a:t> sind deshalb häufiger dankbarer zu behandeln als </a:t>
            </a:r>
            <a:r>
              <a:rPr lang="de-DE" dirty="0" err="1" smtClean="0"/>
              <a:t>chron</a:t>
            </a:r>
            <a:r>
              <a:rPr lang="de-DE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(Bsp. DH </a:t>
            </a:r>
            <a:r>
              <a:rPr lang="de-DE" dirty="0" err="1" smtClean="0"/>
              <a:t>Op</a:t>
            </a:r>
            <a:r>
              <a:rPr lang="de-DE" dirty="0" smtClean="0"/>
              <a:t>, bedenke Rehabilitation, Muskelschaden, Rezidiv und Kosten etc.)</a:t>
            </a:r>
          </a:p>
          <a:p>
            <a:pPr>
              <a:spcBef>
                <a:spcPts val="600"/>
              </a:spcBef>
            </a:pPr>
            <a:endParaRPr lang="de-DE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de-DE" dirty="0" smtClean="0"/>
              <a:t> adäquate </a:t>
            </a:r>
            <a:r>
              <a:rPr lang="de-DE" dirty="0" err="1" smtClean="0"/>
              <a:t>Beh</a:t>
            </a:r>
            <a:r>
              <a:rPr lang="de-DE" dirty="0" smtClean="0"/>
              <a:t> akuter </a:t>
            </a:r>
            <a:r>
              <a:rPr lang="de-DE" dirty="0" err="1" smtClean="0"/>
              <a:t>Szen</a:t>
            </a:r>
            <a:r>
              <a:rPr lang="de-DE" dirty="0" smtClean="0"/>
              <a:t> als Prävention vor </a:t>
            </a:r>
            <a:r>
              <a:rPr lang="de-DE" dirty="0" err="1" smtClean="0"/>
              <a:t>Chronifizierung</a:t>
            </a:r>
            <a:r>
              <a:rPr lang="de-DE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de-DE" dirty="0" smtClean="0"/>
              <a:t>(</a:t>
            </a:r>
            <a:r>
              <a:rPr lang="de-DE" dirty="0" err="1" smtClean="0"/>
              <a:t>Bsp</a:t>
            </a:r>
            <a:r>
              <a:rPr lang="de-DE" dirty="0" smtClean="0"/>
              <a:t> </a:t>
            </a:r>
            <a:r>
              <a:rPr lang="de-DE" dirty="0" err="1" smtClean="0"/>
              <a:t>whiplash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4141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de-CH" sz="9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 in der Schmerztherapie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74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Ultraschall gesteuerte Interventionen in der </a:t>
            </a:r>
            <a:r>
              <a:rPr lang="de-CH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SchmerzTherapie</a:t>
            </a:r>
            <a:endParaRPr lang="de-C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</a:t>
            </a:r>
            <a:r>
              <a:rPr lang="en-US" sz="2200" dirty="0" err="1" smtClean="0"/>
              <a:t>Relativ</a:t>
            </a:r>
            <a:r>
              <a:rPr lang="en-US" sz="2200" dirty="0" smtClean="0"/>
              <a:t> </a:t>
            </a:r>
            <a:r>
              <a:rPr lang="en-US" sz="2200" dirty="0" err="1" smtClean="0"/>
              <a:t>neue</a:t>
            </a:r>
            <a:r>
              <a:rPr lang="en-US" sz="2200" dirty="0" smtClean="0"/>
              <a:t> </a:t>
            </a:r>
            <a:r>
              <a:rPr lang="en-US" sz="2200" dirty="0" err="1" smtClean="0"/>
              <a:t>Disziplin</a:t>
            </a:r>
            <a:r>
              <a:rPr lang="en-US" sz="2200" dirty="0" smtClean="0"/>
              <a:t> in </a:t>
            </a:r>
            <a:r>
              <a:rPr lang="en-US" sz="2200" dirty="0" err="1" smtClean="0"/>
              <a:t>SzTherapie</a:t>
            </a:r>
            <a:r>
              <a:rPr lang="en-US" sz="2200" dirty="0" smtClean="0"/>
              <a:t> und </a:t>
            </a:r>
            <a:r>
              <a:rPr lang="en-US" sz="2200" dirty="0" err="1" smtClean="0"/>
              <a:t>immer</a:t>
            </a:r>
            <a:r>
              <a:rPr lang="en-US" sz="2200" dirty="0" smtClean="0"/>
              <a:t> </a:t>
            </a:r>
            <a:r>
              <a:rPr lang="en-US" sz="2200" dirty="0" err="1" smtClean="0"/>
              <a:t>noch</a:t>
            </a:r>
            <a:r>
              <a:rPr lang="en-US" sz="2200" dirty="0" smtClean="0"/>
              <a:t> in </a:t>
            </a:r>
            <a:r>
              <a:rPr lang="en-US" sz="2200" dirty="0" err="1" smtClean="0"/>
              <a:t>Weiterentwicklung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 smtClean="0"/>
              <a:t>Wissenschaftliche</a:t>
            </a:r>
            <a:r>
              <a:rPr lang="en-US" sz="2200" dirty="0" smtClean="0"/>
              <a:t> </a:t>
            </a:r>
            <a:r>
              <a:rPr lang="en-US" sz="2200" dirty="0" err="1" smtClean="0"/>
              <a:t>Arbeiten</a:t>
            </a:r>
            <a:r>
              <a:rPr lang="en-US" sz="2200" dirty="0" smtClean="0"/>
              <a:t> von </a:t>
            </a:r>
            <a:r>
              <a:rPr lang="en-US" sz="2200" dirty="0" err="1" smtClean="0"/>
              <a:t>wenigen</a:t>
            </a:r>
            <a:r>
              <a:rPr lang="en-US" sz="2200" dirty="0" smtClean="0"/>
              <a:t> </a:t>
            </a:r>
            <a:r>
              <a:rPr lang="en-US" sz="2200" dirty="0" err="1" smtClean="0"/>
              <a:t>Zentren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 smtClean="0"/>
              <a:t>Thform</a:t>
            </a:r>
            <a:r>
              <a:rPr lang="en-US" sz="2200" dirty="0" smtClean="0"/>
              <a:t> </a:t>
            </a:r>
            <a:r>
              <a:rPr lang="en-US" sz="2200" dirty="0" err="1" smtClean="0"/>
              <a:t>wird</a:t>
            </a:r>
            <a:r>
              <a:rPr lang="en-US" sz="2200" dirty="0" smtClean="0"/>
              <a:t> von </a:t>
            </a:r>
            <a:r>
              <a:rPr lang="en-US" sz="2200" dirty="0" err="1" smtClean="0"/>
              <a:t>relativ</a:t>
            </a:r>
            <a:r>
              <a:rPr lang="en-US" sz="2200" dirty="0" smtClean="0"/>
              <a:t> </a:t>
            </a:r>
            <a:r>
              <a:rPr lang="en-US" sz="2200" dirty="0" err="1" smtClean="0"/>
              <a:t>wenigen</a:t>
            </a:r>
            <a:r>
              <a:rPr lang="en-US" sz="2200" dirty="0" smtClean="0"/>
              <a:t> </a:t>
            </a:r>
            <a:r>
              <a:rPr lang="en-US" sz="2200" dirty="0" err="1" smtClean="0"/>
              <a:t>SzTherapeuten</a:t>
            </a:r>
            <a:r>
              <a:rPr lang="en-US" sz="2200" dirty="0" smtClean="0"/>
              <a:t> </a:t>
            </a:r>
            <a:r>
              <a:rPr lang="en-US" sz="2200" dirty="0" err="1" smtClean="0"/>
              <a:t>angeboten</a:t>
            </a:r>
            <a:r>
              <a:rPr lang="en-US" sz="2200" dirty="0" smtClean="0"/>
              <a:t>; </a:t>
            </a:r>
            <a:r>
              <a:rPr lang="en-US" sz="2200" dirty="0" err="1" smtClean="0"/>
              <a:t>Erfahrung</a:t>
            </a:r>
            <a:r>
              <a:rPr lang="en-US" sz="2200" dirty="0" smtClean="0"/>
              <a:t> der </a:t>
            </a:r>
            <a:r>
              <a:rPr lang="en-US" sz="2200" dirty="0" err="1" smtClean="0"/>
              <a:t>Behandler</a:t>
            </a:r>
            <a:r>
              <a:rPr lang="en-US" sz="2200" dirty="0" smtClean="0"/>
              <a:t> </a:t>
            </a:r>
            <a:r>
              <a:rPr lang="en-US" sz="2200" dirty="0" err="1" smtClean="0"/>
              <a:t>vielfach</a:t>
            </a:r>
            <a:r>
              <a:rPr lang="en-US" sz="2200" dirty="0" smtClean="0"/>
              <a:t> </a:t>
            </a:r>
            <a:r>
              <a:rPr lang="en-US" sz="2200" dirty="0" err="1" smtClean="0"/>
              <a:t>bescheiden</a:t>
            </a:r>
            <a:endParaRPr lang="en-US" sz="2200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dirty="0" smtClean="0"/>
              <a:t>Ultrasound-Guided </a:t>
            </a:r>
            <a:r>
              <a:rPr lang="en-US" sz="1600" dirty="0"/>
              <a:t>Interventional Procedures in </a:t>
            </a:r>
            <a:r>
              <a:rPr lang="en-US" sz="1600" dirty="0" smtClean="0"/>
              <a:t>Pain </a:t>
            </a:r>
            <a:r>
              <a:rPr lang="de-CH" sz="1600" dirty="0" smtClean="0"/>
              <a:t>Management</a:t>
            </a:r>
            <a:r>
              <a:rPr lang="de-CH" sz="1600" dirty="0"/>
              <a:t>: </a:t>
            </a:r>
            <a:r>
              <a:rPr lang="de-CH" sz="1600" dirty="0" err="1"/>
              <a:t>Evidence-Based</a:t>
            </a:r>
            <a:r>
              <a:rPr lang="de-CH" sz="1600" dirty="0"/>
              <a:t> </a:t>
            </a:r>
            <a:r>
              <a:rPr lang="de-CH" sz="1600" dirty="0" err="1"/>
              <a:t>Medicine</a:t>
            </a:r>
            <a:endParaRPr lang="de-CH" sz="1600" dirty="0"/>
          </a:p>
          <a:p>
            <a:r>
              <a:rPr lang="de-CH" sz="1600" dirty="0"/>
              <a:t>Samer N. </a:t>
            </a:r>
            <a:r>
              <a:rPr lang="de-CH" sz="1600" dirty="0" err="1"/>
              <a:t>Narouze</a:t>
            </a:r>
            <a:r>
              <a:rPr lang="de-CH" sz="1600" dirty="0"/>
              <a:t>, </a:t>
            </a:r>
            <a:r>
              <a:rPr lang="de-CH" sz="1600" i="1" dirty="0"/>
              <a:t>Reg </a:t>
            </a:r>
            <a:r>
              <a:rPr lang="de-CH" sz="1600" i="1" dirty="0" err="1"/>
              <a:t>Anesth</a:t>
            </a:r>
            <a:r>
              <a:rPr lang="de-CH" sz="1600" i="1" dirty="0"/>
              <a:t> </a:t>
            </a:r>
            <a:r>
              <a:rPr lang="de-CH" sz="1600" i="1" dirty="0" err="1"/>
              <a:t>Pain</a:t>
            </a:r>
            <a:r>
              <a:rPr lang="de-CH" sz="1600" i="1" dirty="0"/>
              <a:t> </a:t>
            </a:r>
            <a:r>
              <a:rPr lang="de-CH" sz="1600" i="1" dirty="0" err="1"/>
              <a:t>Med</a:t>
            </a:r>
            <a:r>
              <a:rPr lang="de-CH" sz="1600" i="1" dirty="0"/>
              <a:t> 2010</a:t>
            </a:r>
            <a:endParaRPr lang="de-CH" sz="1600" dirty="0"/>
          </a:p>
        </p:txBody>
      </p:sp>
    </p:spTree>
    <p:extLst>
      <p:ext uri="{BB962C8B-B14F-4D97-AF65-F5344CB8AC3E}">
        <p14:creationId xmlns:p14="http://schemas.microsoft.com/office/powerpoint/2010/main" val="230631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4035</Words>
  <Application>Microsoft Office PowerPoint</Application>
  <PresentationFormat>Breitbild</PresentationFormat>
  <Paragraphs>402</Paragraphs>
  <Slides>62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62</vt:i4>
      </vt:variant>
    </vt:vector>
  </HeadingPairs>
  <TitlesOfParts>
    <vt:vector size="71" baseType="lpstr">
      <vt:lpstr>Arial</vt:lpstr>
      <vt:lpstr>Calibri</vt:lpstr>
      <vt:lpstr>Calibri Light</vt:lpstr>
      <vt:lpstr>Matura MT Script Capitals</vt:lpstr>
      <vt:lpstr>Symbol</vt:lpstr>
      <vt:lpstr>Wingdings</vt:lpstr>
      <vt:lpstr>Wingdings 2</vt:lpstr>
      <vt:lpstr>ヒラギノ角ゴ Pro W3</vt:lpstr>
      <vt:lpstr>Rückblick</vt:lpstr>
      <vt:lpstr>Evidenz in der Schmerztherapie und Wirbelsäulenchirurgie</vt:lpstr>
      <vt:lpstr>Evidenz</vt:lpstr>
      <vt:lpstr>Evidenzbasierte Medizin</vt:lpstr>
      <vt:lpstr>Bandbreite der Therapie chron. und akuter Szen</vt:lpstr>
      <vt:lpstr>Bandbreite in der Heilung (SzTh)</vt:lpstr>
      <vt:lpstr>„Wer heilt hat recht“ (Hippokrates)</vt:lpstr>
      <vt:lpstr>Faktor „akut“ und „chronisch“</vt:lpstr>
      <vt:lpstr>PowerPoint-Präsentation</vt:lpstr>
      <vt:lpstr>Ultraschall gesteuerte Interventionen in der SchmerzTherapie</vt:lpstr>
      <vt:lpstr>Evidenzlage Dry Needling bei myofaszialen Schmerzen</vt:lpstr>
      <vt:lpstr>Evidenz für epidurale Steroidinfiltr. bei chron. Szen bei DH (nicht bei CLBP!)</vt:lpstr>
      <vt:lpstr>Evidenz der diagn. Abklärung der Fazettengelenke mittels Medial Branch Block (MBB) </vt:lpstr>
      <vt:lpstr>Thermokoagulation der MBB</vt:lpstr>
      <vt:lpstr>Epidurale Neurostimulation</vt:lpstr>
      <vt:lpstr>Medikamente in der Schmerztherapie</vt:lpstr>
      <vt:lpstr>Medikamente in der Schmerztherapie</vt:lpstr>
      <vt:lpstr>Cave NSAR und Coxibe</vt:lpstr>
      <vt:lpstr>Erfolge der medikamentösen SchmerzTh</vt:lpstr>
      <vt:lpstr>PowerPoint-Präsentation</vt:lpstr>
      <vt:lpstr>Häufigste RückenOP</vt:lpstr>
      <vt:lpstr>DH-Operationen</vt:lpstr>
      <vt:lpstr>Symptomatische DH und Evidenz der klin. Diagnosesicherung</vt:lpstr>
      <vt:lpstr>Neurological examination of the peripheral nervous system to diagnose lumbar spinal disc herniation with suspected radiculopathy: a systemic review and meta-analysis; Al Nezari et al; Spine J. 2013 Jun; 13(6): 657-74</vt:lpstr>
      <vt:lpstr>The pain provocation-based straight leg raised test for diagnosis of lumbar disc herniation, lumbar radiculopathy, and/or sciatica: a systemic review of clinical utility; Scaia V et al. J Back Musculosceletal Rehabil 2012;25(4):215-23</vt:lpstr>
      <vt:lpstr>Accuracy of physical examination für chronic lumbar radiculopathy; Iverson T et al BMC Musculoskelet Disorders 2013 Jul 9;14:206 Department of Physical Medicine and Rehabilitation, University Hospital of North Norway </vt:lpstr>
      <vt:lpstr>Clinical correlation of magnetic resonance imaging with symptom complex in prolapsed intervertebral disc disease: A cross-sectional double blind analysis; Jeetendra Bajpai J Craniovertebr Junction Spine. 2013 Jan-Jun; 4(1): 16–20.</vt:lpstr>
      <vt:lpstr>Degenerative disc disease and back pain Magn Reson Imaging Clin N Am. 1999 Aug;7(3):481-91</vt:lpstr>
      <vt:lpstr>   Abnormal Magnetic-Resonance Scans of the Lumbar Spine in Asymptomatic Subjects A PROSPECTIVE INVESTIGATION*1990 BY SCOTT D. BODEN, M.D.t, DAVID 0. DAVIS, M.D.t, THOMAS S. DINA, M.D.t, NICHOLAS J. PATRONAS, M.D4, AND SAM W. WIESEL, M.D. , WASHINGTON, D.C. From the Departments of Orthopaedic Surgery and Radiology, George Washington University Medical Center, Washington</vt:lpstr>
      <vt:lpstr>Evidenz bei DH-OP</vt:lpstr>
      <vt:lpstr>Evidenz für PhysioTh bei lumborad. Szen</vt:lpstr>
      <vt:lpstr>Lumbale SKS-OP</vt:lpstr>
      <vt:lpstr>Spinalkanalstenose (SKS)</vt:lpstr>
      <vt:lpstr>Spinalkanalstenose- konservative Th</vt:lpstr>
      <vt:lpstr>Langzeit Outcome der konservativen Behandlung bei SKS (2-10 Jahre)</vt:lpstr>
      <vt:lpstr>Cochrane Review Surgical versus non-surgical treatment for lumbar spinal stenosis Fabio Zaina, Christy Tomkins-Lane, Eugene Carragee, Stefano Negrini Published Online: 29 JAN 2016 </vt:lpstr>
      <vt:lpstr>Wenn OP-welche?</vt:lpstr>
      <vt:lpstr>Chron. lumbales Schmerzsyndrom (CLBP)</vt:lpstr>
      <vt:lpstr>Entscheidungsfindungen in der chir. Behandlung von CLBP Willems P.; Decision making in surgical treatment of chronic low back pain: the performance of prognostic tests to select patients for lumbar spinal fusion Acta Orthop Suppl. 2013 Feb;84(349):1-35 </vt:lpstr>
      <vt:lpstr>Die 3 häufigsten zur Entscheidung beigezogenen progn. Tests im klin. Alltag in den Niederlanden</vt:lpstr>
      <vt:lpstr>Lumbosakrale Orthese</vt:lpstr>
      <vt:lpstr>Temporäre externe transpedikuläre Fixation</vt:lpstr>
      <vt:lpstr>Provokative Discographie</vt:lpstr>
      <vt:lpstr>Literatursuche für die 3 Tests</vt:lpstr>
      <vt:lpstr>Randomized Clinical Trial of Lumbar Instrumented Fusion and Cognitive Intervention and Exercises in Patients with Chronic Low Back Pain and Disc Degeneration</vt:lpstr>
      <vt:lpstr>Stabilisierende RückenOP bei CLBP</vt:lpstr>
      <vt:lpstr>Evidenz Stabil. RückenOP bei CLBP</vt:lpstr>
      <vt:lpstr>Spinal fusion versus non-surgical treatment in patients with chronic low back pain: An average 11-year follow-up of three randomized controlled trials Mannion AF, Brox JI, Fairbank JC; Spine J. 2013 Nov;13(11):1438-48</vt:lpstr>
      <vt:lpstr>Evidenz der Chiropraktik bei akuten und chron. lumbalen Szen</vt:lpstr>
      <vt:lpstr>The McKenzie Method for Low Back Pain:  A Systematic Review of the Literature With a Meta-Analysis Approach</vt:lpstr>
      <vt:lpstr>Akupunktur und lumbale Rückenschmerzen</vt:lpstr>
      <vt:lpstr> Med Indikation zur Stabilisations OP  gemäss International Society for the advancement of spinal surgery (ISASS)</vt:lpstr>
      <vt:lpstr>Fusion versus conservative management for low-grade  isthmic spondylolisthesis Samuel Samant Cochrane Database of systemic reviews 2012; Issue 10</vt:lpstr>
      <vt:lpstr>Prädiktion für schlechte Outcome bei StabilisationsOP</vt:lpstr>
      <vt:lpstr>PowerPoint-Präsentation</vt:lpstr>
      <vt:lpstr>Epiduroskopie</vt:lpstr>
      <vt:lpstr>Hochfrequenz SCS (10kHz)</vt:lpstr>
      <vt:lpstr>Th chron. KopfSzen mit dem Sphenocath</vt:lpstr>
      <vt:lpstr>               Triamject Triamcinolonhexacetonid</vt:lpstr>
      <vt:lpstr>Kristallgrösse</vt:lpstr>
      <vt:lpstr>Endogener Hydrocortisonspiegel nach intraartikulärer Applikation</vt:lpstr>
      <vt:lpstr>Schlussfolgerung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Evidenz in der Schmerztheaprie</dc:title>
  <dc:creator>stefan stöckli</dc:creator>
  <cp:lastModifiedBy>stefan stöckli</cp:lastModifiedBy>
  <cp:revision>275</cp:revision>
  <dcterms:created xsi:type="dcterms:W3CDTF">2015-08-09T10:49:00Z</dcterms:created>
  <dcterms:modified xsi:type="dcterms:W3CDTF">2016-05-30T07:41:43Z</dcterms:modified>
</cp:coreProperties>
</file>