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handoutMasterIdLst>
    <p:handoutMasterId r:id="rId69"/>
  </p:handout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96" r:id="rId10"/>
    <p:sldId id="297" r:id="rId11"/>
    <p:sldId id="298" r:id="rId12"/>
    <p:sldId id="271" r:id="rId13"/>
    <p:sldId id="262" r:id="rId14"/>
    <p:sldId id="267" r:id="rId15"/>
    <p:sldId id="266" r:id="rId16"/>
    <p:sldId id="268" r:id="rId17"/>
    <p:sldId id="269" r:id="rId18"/>
    <p:sldId id="272" r:id="rId19"/>
    <p:sldId id="273" r:id="rId20"/>
    <p:sldId id="265" r:id="rId21"/>
    <p:sldId id="279" r:id="rId22"/>
    <p:sldId id="280" r:id="rId23"/>
    <p:sldId id="281" r:id="rId24"/>
    <p:sldId id="282" r:id="rId25"/>
    <p:sldId id="274" r:id="rId26"/>
    <p:sldId id="323" r:id="rId27"/>
    <p:sldId id="283" r:id="rId28"/>
    <p:sldId id="317" r:id="rId29"/>
    <p:sldId id="308" r:id="rId30"/>
    <p:sldId id="309" r:id="rId31"/>
    <p:sldId id="310" r:id="rId32"/>
    <p:sldId id="311" r:id="rId33"/>
    <p:sldId id="314" r:id="rId34"/>
    <p:sldId id="315" r:id="rId35"/>
    <p:sldId id="301" r:id="rId36"/>
    <p:sldId id="293" r:id="rId37"/>
    <p:sldId id="324" r:id="rId38"/>
    <p:sldId id="325" r:id="rId39"/>
    <p:sldId id="299" r:id="rId40"/>
    <p:sldId id="322" r:id="rId41"/>
    <p:sldId id="302" r:id="rId42"/>
    <p:sldId id="294" r:id="rId43"/>
    <p:sldId id="295" r:id="rId44"/>
    <p:sldId id="307" r:id="rId45"/>
    <p:sldId id="286" r:id="rId46"/>
    <p:sldId id="304" r:id="rId47"/>
    <p:sldId id="287" r:id="rId48"/>
    <p:sldId id="303" r:id="rId49"/>
    <p:sldId id="306" r:id="rId50"/>
    <p:sldId id="284" r:id="rId51"/>
    <p:sldId id="277" r:id="rId52"/>
    <p:sldId id="278" r:id="rId53"/>
    <p:sldId id="288" r:id="rId54"/>
    <p:sldId id="289" r:id="rId55"/>
    <p:sldId id="275" r:id="rId56"/>
    <p:sldId id="276" r:id="rId57"/>
    <p:sldId id="285" r:id="rId58"/>
    <p:sldId id="291" r:id="rId59"/>
    <p:sldId id="292" r:id="rId60"/>
    <p:sldId id="290" r:id="rId61"/>
    <p:sldId id="316" r:id="rId62"/>
    <p:sldId id="318" r:id="rId63"/>
    <p:sldId id="319" r:id="rId64"/>
    <p:sldId id="320" r:id="rId65"/>
    <p:sldId id="312" r:id="rId66"/>
    <p:sldId id="313" r:id="rId67"/>
    <p:sldId id="321" r:id="rId6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ACAF-E360-4854-92D9-C04CB8ACE6E6}" type="datetimeFigureOut">
              <a:rPr lang="de-CH" smtClean="0"/>
              <a:t>15.12.2018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1132-8ECE-4401-B9E3-7FAEBE830C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2297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Medikamentöse Schmerztherapie speziell im alter</a:t>
            </a:r>
            <a:endParaRPr lang="de-CH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Dr. med. Stefan Stöckli</a:t>
            </a:r>
          </a:p>
          <a:p>
            <a:r>
              <a:rPr lang="de-CH" smtClean="0"/>
              <a:t>Thun 13.12.2018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47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Nozizeptive</a:t>
            </a:r>
            <a:r>
              <a:rPr lang="de-CH" dirty="0" smtClean="0"/>
              <a:t> </a:t>
            </a:r>
            <a:r>
              <a:rPr lang="de-CH" dirty="0" err="1" smtClean="0"/>
              <a:t>vs</a:t>
            </a:r>
            <a:r>
              <a:rPr lang="de-CH" dirty="0" smtClean="0"/>
              <a:t> neuropathische </a:t>
            </a:r>
            <a:r>
              <a:rPr lang="de-CH" dirty="0" err="1" smtClean="0"/>
              <a:t>Szen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200" dirty="0" smtClean="0"/>
              <a:t>Behandlung nach dem WHO Stufenschema (</a:t>
            </a:r>
            <a:r>
              <a:rPr lang="de-CH" sz="2200" dirty="0" err="1" smtClean="0"/>
              <a:t>nozizeptiv</a:t>
            </a:r>
            <a:r>
              <a:rPr lang="de-CH" sz="2200" dirty="0" smtClean="0"/>
              <a:t>)</a:t>
            </a:r>
          </a:p>
          <a:p>
            <a:r>
              <a:rPr lang="de-CH" sz="2200" dirty="0" smtClean="0"/>
              <a:t>Behandlung mit </a:t>
            </a:r>
            <a:r>
              <a:rPr lang="de-CH" sz="2200" dirty="0" err="1" smtClean="0"/>
              <a:t>Adjuvantien</a:t>
            </a:r>
            <a:r>
              <a:rPr lang="de-CH" sz="2200" dirty="0" smtClean="0"/>
              <a:t>/</a:t>
            </a:r>
            <a:r>
              <a:rPr lang="de-CH" sz="2200" dirty="0" err="1" smtClean="0"/>
              <a:t>CoAnalgetika</a:t>
            </a:r>
            <a:r>
              <a:rPr lang="de-CH" sz="2200" dirty="0" smtClean="0"/>
              <a:t> d.h. Antidepressiva und </a:t>
            </a:r>
            <a:r>
              <a:rPr lang="de-CH" sz="2200" dirty="0" err="1" smtClean="0"/>
              <a:t>Antiepileptika</a:t>
            </a:r>
            <a:r>
              <a:rPr lang="de-CH" sz="2200" dirty="0" smtClean="0"/>
              <a:t> (neuropathisch)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20336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700" dirty="0" smtClean="0"/>
              <a:t>Grenzen der medikamentösen </a:t>
            </a:r>
            <a:r>
              <a:rPr lang="de-CH" sz="2700" dirty="0" err="1" smtClean="0"/>
              <a:t>Th</a:t>
            </a:r>
            <a:r>
              <a:rPr lang="de-CH" sz="2700" dirty="0" smtClean="0"/>
              <a:t> neuropathischer </a:t>
            </a:r>
            <a:r>
              <a:rPr lang="de-CH" sz="2700" dirty="0" err="1" smtClean="0"/>
              <a:t>Szen</a:t>
            </a:r>
            <a:endParaRPr lang="de-CH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endParaRPr lang="de-CH" dirty="0"/>
          </a:p>
          <a:p>
            <a:r>
              <a:rPr lang="en-US" dirty="0" err="1" smtClean="0"/>
              <a:t>Behandlung</a:t>
            </a:r>
            <a:r>
              <a:rPr lang="en-US" dirty="0" smtClean="0"/>
              <a:t> neuropath </a:t>
            </a:r>
            <a:r>
              <a:rPr lang="en-US" dirty="0" err="1" smtClean="0"/>
              <a:t>Szen</a:t>
            </a:r>
            <a:r>
              <a:rPr lang="en-US" dirty="0" smtClean="0"/>
              <a:t> </a:t>
            </a:r>
            <a:r>
              <a:rPr lang="en-US" dirty="0" err="1" smtClean="0"/>
              <a:t>weiterhin</a:t>
            </a:r>
            <a:r>
              <a:rPr lang="en-US" dirty="0" smtClean="0"/>
              <a:t> </a:t>
            </a:r>
            <a:r>
              <a:rPr lang="en-US" dirty="0" err="1" smtClean="0"/>
              <a:t>unbefriedigend</a:t>
            </a:r>
            <a:r>
              <a:rPr lang="en-US" dirty="0" smtClean="0"/>
              <a:t>;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die </a:t>
            </a:r>
            <a:r>
              <a:rPr lang="en-US" dirty="0" err="1" smtClean="0"/>
              <a:t>Hälfte</a:t>
            </a:r>
            <a:r>
              <a:rPr lang="en-US" dirty="0" smtClean="0"/>
              <a:t> der Pat </a:t>
            </a:r>
            <a:r>
              <a:rPr lang="en-US" dirty="0" err="1" smtClean="0"/>
              <a:t>erreicht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sign Benefit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jedweder</a:t>
            </a:r>
            <a:r>
              <a:rPr lang="en-US" dirty="0" smtClean="0"/>
              <a:t> </a:t>
            </a:r>
            <a:r>
              <a:rPr lang="en-US" dirty="0" err="1" smtClean="0"/>
              <a:t>medikamentösen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endParaRPr lang="en-US" dirty="0" smtClean="0"/>
          </a:p>
          <a:p>
            <a:r>
              <a:rPr lang="de-CH" dirty="0" err="1" smtClean="0"/>
              <a:t>Trizyklica</a:t>
            </a:r>
            <a:r>
              <a:rPr lang="de-CH" dirty="0"/>
              <a:t>; SNRI; SSRI </a:t>
            </a:r>
          </a:p>
          <a:p>
            <a:r>
              <a:rPr lang="de-CH" dirty="0" err="1"/>
              <a:t>Pregablin</a:t>
            </a:r>
            <a:r>
              <a:rPr lang="de-CH" dirty="0"/>
              <a:t>; </a:t>
            </a:r>
            <a:r>
              <a:rPr lang="de-CH" dirty="0" err="1"/>
              <a:t>Gabapentin</a:t>
            </a:r>
            <a:r>
              <a:rPr lang="de-CH" dirty="0"/>
              <a:t>; </a:t>
            </a:r>
            <a:r>
              <a:rPr lang="de-CH" dirty="0" err="1"/>
              <a:t>Lamotrigine</a:t>
            </a:r>
            <a:r>
              <a:rPr lang="de-CH" dirty="0"/>
              <a:t>, </a:t>
            </a:r>
            <a:r>
              <a:rPr lang="de-CH" dirty="0" err="1"/>
              <a:t>Topiramate</a:t>
            </a:r>
            <a:r>
              <a:rPr lang="de-CH" dirty="0"/>
              <a:t>, </a:t>
            </a:r>
            <a:r>
              <a:rPr lang="de-CH" dirty="0" err="1"/>
              <a:t>Oxcarbazepine</a:t>
            </a:r>
            <a:r>
              <a:rPr lang="de-CH" dirty="0"/>
              <a:t> </a:t>
            </a:r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nl-NL" sz="1200" dirty="0"/>
              <a:t>Europ. J. Neurol 2006, 13; 1153-1169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5395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Prinzip der med. </a:t>
            </a:r>
            <a:r>
              <a:rPr lang="de-CH" sz="4000" dirty="0" err="1" smtClean="0"/>
              <a:t>Beh</a:t>
            </a:r>
            <a:r>
              <a:rPr lang="de-CH" sz="4000" dirty="0" smtClean="0"/>
              <a:t> chron. Schmerzen</a:t>
            </a:r>
            <a:endParaRPr lang="de-CH" sz="40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153391" y="2119745"/>
            <a:ext cx="9743206" cy="375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clock</a:t>
            </a: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mouth</a:t>
            </a: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ladder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25" y="2014194"/>
            <a:ext cx="1193655" cy="12097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25" y="3329458"/>
            <a:ext cx="1726812" cy="11491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025" y="4610889"/>
            <a:ext cx="1565564" cy="11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Medikamentöse Schmerztherapie</a:t>
            </a:r>
            <a:br>
              <a:rPr lang="de-CH" dirty="0" smtClean="0"/>
            </a:br>
            <a:r>
              <a:rPr lang="de-CH" dirty="0" smtClean="0"/>
              <a:t>bei chronischen Schmerzen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CH" altLang="de-DE" sz="2400" dirty="0">
                <a:solidFill>
                  <a:srgbClr val="FF0000"/>
                </a:solidFill>
              </a:rPr>
              <a:t>Nach dem WHO Stufenschema</a:t>
            </a:r>
          </a:p>
          <a:p>
            <a:pPr marL="609600" indent="-609600">
              <a:lnSpc>
                <a:spcPct val="90000"/>
              </a:lnSpc>
            </a:pPr>
            <a:endParaRPr lang="de-CH" altLang="de-DE" sz="24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de-CH" altLang="de-DE" sz="2400" dirty="0">
                <a:solidFill>
                  <a:srgbClr val="FFC000"/>
                </a:solidFill>
              </a:rPr>
              <a:t>Stufe I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CH" altLang="de-DE" sz="2400" dirty="0"/>
              <a:t>	Z.B. </a:t>
            </a:r>
            <a:r>
              <a:rPr lang="de-CH" altLang="de-DE" sz="2400" dirty="0" smtClean="0"/>
              <a:t>Paracetamol, </a:t>
            </a:r>
            <a:r>
              <a:rPr lang="de-CH" altLang="de-DE" sz="2400" dirty="0" err="1" smtClean="0"/>
              <a:t>Metamizol</a:t>
            </a:r>
            <a:r>
              <a:rPr lang="de-CH" altLang="de-DE" sz="2400" dirty="0" smtClean="0"/>
              <a:t>, NSAR</a:t>
            </a:r>
            <a:endParaRPr lang="de-CH" altLang="de-DE" sz="2400" dirty="0"/>
          </a:p>
          <a:p>
            <a:pPr marL="609600" indent="-609600">
              <a:lnSpc>
                <a:spcPct val="90000"/>
              </a:lnSpc>
            </a:pPr>
            <a:r>
              <a:rPr lang="de-CH" altLang="de-DE" sz="2400" dirty="0">
                <a:solidFill>
                  <a:srgbClr val="FFC000"/>
                </a:solidFill>
              </a:rPr>
              <a:t>Stufe II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CH" altLang="de-DE" sz="2400" dirty="0"/>
              <a:t>	</a:t>
            </a:r>
            <a:r>
              <a:rPr lang="de-CH" altLang="de-DE" sz="2400" dirty="0" smtClean="0"/>
              <a:t>Tramadol, </a:t>
            </a:r>
            <a:r>
              <a:rPr lang="de-CH" altLang="de-DE" sz="2400" dirty="0"/>
              <a:t>Codein</a:t>
            </a:r>
          </a:p>
          <a:p>
            <a:pPr marL="609600" indent="-609600">
              <a:lnSpc>
                <a:spcPct val="90000"/>
              </a:lnSpc>
            </a:pPr>
            <a:r>
              <a:rPr lang="de-CH" altLang="de-DE" sz="2400" dirty="0">
                <a:solidFill>
                  <a:srgbClr val="FFC000"/>
                </a:solidFill>
              </a:rPr>
              <a:t>Stufe III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CH" altLang="de-DE" sz="2400" dirty="0"/>
              <a:t>	</a:t>
            </a:r>
            <a:r>
              <a:rPr lang="de-CH" altLang="de-DE" sz="2400" dirty="0" smtClean="0"/>
              <a:t>Opiate: </a:t>
            </a:r>
            <a:r>
              <a:rPr lang="de-CH" altLang="de-DE" sz="2400" dirty="0"/>
              <a:t>Morphium, </a:t>
            </a:r>
            <a:r>
              <a:rPr lang="de-CH" altLang="de-DE" sz="2400" dirty="0" err="1"/>
              <a:t>Fentanyl</a:t>
            </a:r>
            <a:r>
              <a:rPr lang="de-CH" altLang="de-DE" sz="2400" dirty="0"/>
              <a:t>, </a:t>
            </a:r>
            <a:r>
              <a:rPr lang="de-CH" altLang="de-DE" sz="2400" dirty="0" err="1"/>
              <a:t>Buprenorphin</a:t>
            </a:r>
            <a:r>
              <a:rPr lang="de-CH" altLang="de-DE" sz="2400" dirty="0"/>
              <a:t> etc.</a:t>
            </a:r>
          </a:p>
          <a:p>
            <a:pPr marL="609600" indent="-609600">
              <a:lnSpc>
                <a:spcPct val="90000"/>
              </a:lnSpc>
            </a:pPr>
            <a:r>
              <a:rPr lang="de-CH" altLang="de-DE" sz="2400" dirty="0" err="1">
                <a:solidFill>
                  <a:srgbClr val="FFC000"/>
                </a:solidFill>
              </a:rPr>
              <a:t>CoAnalgetika</a:t>
            </a:r>
            <a:endParaRPr lang="de-CH" altLang="de-DE" sz="2400" dirty="0">
              <a:solidFill>
                <a:srgbClr val="FFC0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CH" altLang="de-DE" sz="2400" dirty="0"/>
              <a:t>	</a:t>
            </a:r>
            <a:r>
              <a:rPr lang="de-CH" altLang="de-DE" sz="2400" dirty="0" smtClean="0"/>
              <a:t>TZA, </a:t>
            </a:r>
            <a:r>
              <a:rPr lang="de-CH" altLang="de-DE" sz="2400" dirty="0" err="1" smtClean="0"/>
              <a:t>Duloxetin</a:t>
            </a:r>
            <a:r>
              <a:rPr lang="de-CH" altLang="de-DE" sz="2400" dirty="0" smtClean="0"/>
              <a:t>, </a:t>
            </a:r>
            <a:r>
              <a:rPr lang="de-CH" altLang="de-DE" sz="2400" dirty="0" err="1" smtClean="0"/>
              <a:t>Pregabalion</a:t>
            </a:r>
            <a:r>
              <a:rPr lang="de-CH" altLang="de-DE" sz="2400" dirty="0" smtClean="0"/>
              <a:t>, </a:t>
            </a:r>
            <a:r>
              <a:rPr lang="de-CH" altLang="de-DE" sz="2400" dirty="0" err="1" smtClean="0"/>
              <a:t>Gabapentin</a:t>
            </a:r>
            <a:r>
              <a:rPr lang="de-CH" altLang="de-DE" sz="2400" dirty="0" smtClean="0"/>
              <a:t>, </a:t>
            </a:r>
            <a:r>
              <a:rPr lang="de-CH" altLang="de-DE" sz="2400" dirty="0" err="1" smtClean="0"/>
              <a:t>Tapentadol</a:t>
            </a:r>
            <a:r>
              <a:rPr lang="de-CH" altLang="de-DE" sz="2400" dirty="0" smtClean="0"/>
              <a:t> </a:t>
            </a:r>
            <a:r>
              <a:rPr lang="de-CH" altLang="de-DE" sz="2400" dirty="0"/>
              <a:t>etc.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CH" altLang="de-DE" sz="2400" dirty="0"/>
              <a:t>	</a:t>
            </a:r>
          </a:p>
          <a:p>
            <a:endParaRPr lang="de-CH" dirty="0"/>
          </a:p>
        </p:txBody>
      </p:sp>
      <p:pic>
        <p:nvPicPr>
          <p:cNvPr id="4" name="Picture 5" descr="WHO-Stufen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81" y="2014194"/>
            <a:ext cx="309721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WHO Stufenschema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sz="2600" dirty="0"/>
              <a:t>Ursprünglich entwickelt für Krebspatienten (1986)</a:t>
            </a:r>
          </a:p>
          <a:p>
            <a:r>
              <a:rPr lang="de-CH" altLang="de-DE" sz="2600" dirty="0"/>
              <a:t>Vereinfachung durch ein Stufenschema</a:t>
            </a:r>
          </a:p>
          <a:p>
            <a:r>
              <a:rPr lang="de-CH" altLang="de-DE" sz="2600" dirty="0"/>
              <a:t>Wenige Medikamente, die man gut kennen sollte</a:t>
            </a:r>
          </a:p>
          <a:p>
            <a:r>
              <a:rPr lang="de-CH" altLang="de-DE" sz="2600" dirty="0"/>
              <a:t>Alle machen`s gleich</a:t>
            </a:r>
          </a:p>
          <a:p>
            <a:r>
              <a:rPr lang="de-CH" altLang="de-DE" sz="2600" dirty="0"/>
              <a:t>Sicherheit: </a:t>
            </a:r>
            <a:r>
              <a:rPr lang="de-CH" altLang="de-DE" sz="2600" dirty="0">
                <a:solidFill>
                  <a:srgbClr val="FF0000"/>
                </a:solidFill>
              </a:rPr>
              <a:t>das „sicherste“ Medikament wird in der tiefsten nützlichen Dosierung eingesetzt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89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WHO Stufenschema ungeeignet bei: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altLang="de-DE" sz="2600" dirty="0" smtClean="0">
                <a:solidFill>
                  <a:schemeClr val="accent5"/>
                </a:solidFill>
              </a:rPr>
              <a:t>Rein neuropathischen Schmerzen</a:t>
            </a:r>
          </a:p>
          <a:p>
            <a:r>
              <a:rPr lang="de-CH" altLang="de-DE" sz="2600" dirty="0" smtClean="0"/>
              <a:t>First </a:t>
            </a:r>
            <a:r>
              <a:rPr lang="de-CH" altLang="de-DE" sz="2600" dirty="0" err="1"/>
              <a:t>line</a:t>
            </a:r>
            <a:r>
              <a:rPr lang="de-CH" altLang="de-DE" sz="2600" dirty="0"/>
              <a:t> </a:t>
            </a:r>
            <a:r>
              <a:rPr lang="de-CH" altLang="de-DE" sz="2600" dirty="0" err="1"/>
              <a:t>drugs</a:t>
            </a:r>
            <a:r>
              <a:rPr lang="de-CH" altLang="de-DE" sz="2600" dirty="0"/>
              <a:t> sind z.B. </a:t>
            </a:r>
            <a:r>
              <a:rPr lang="de-CH" altLang="de-DE" sz="2600" dirty="0" err="1" smtClean="0"/>
              <a:t>Pregabalin</a:t>
            </a:r>
            <a:r>
              <a:rPr lang="de-CH" altLang="de-DE" sz="2600" dirty="0" smtClean="0"/>
              <a:t>, </a:t>
            </a:r>
            <a:r>
              <a:rPr lang="de-CH" altLang="de-DE" sz="2600" dirty="0" err="1" smtClean="0"/>
              <a:t>Gabapentin</a:t>
            </a:r>
            <a:r>
              <a:rPr lang="de-CH" altLang="de-DE" sz="2600" dirty="0" smtClean="0"/>
              <a:t>, TZA, </a:t>
            </a:r>
            <a:r>
              <a:rPr lang="de-CH" altLang="de-DE" sz="2600" dirty="0" err="1" smtClean="0"/>
              <a:t>Lidocainpflaster</a:t>
            </a:r>
            <a:r>
              <a:rPr lang="de-CH" altLang="de-DE" sz="2600" dirty="0" smtClean="0"/>
              <a:t>…</a:t>
            </a:r>
          </a:p>
          <a:p>
            <a:r>
              <a:rPr lang="de-CH" altLang="de-DE" sz="2600" dirty="0" smtClean="0"/>
              <a:t>Opioide </a:t>
            </a:r>
            <a:r>
              <a:rPr lang="de-CH" altLang="de-DE" sz="2600" dirty="0"/>
              <a:t>können als </a:t>
            </a:r>
            <a:r>
              <a:rPr lang="de-CH" altLang="de-DE" sz="2600" dirty="0" err="1"/>
              <a:t>Adjuvantien</a:t>
            </a:r>
            <a:r>
              <a:rPr lang="de-CH" altLang="de-DE" sz="2600" dirty="0"/>
              <a:t> gegeben werden (umstritten)</a:t>
            </a:r>
          </a:p>
          <a:p>
            <a:r>
              <a:rPr lang="de-CH" altLang="de-DE" sz="2600" dirty="0" smtClean="0"/>
              <a:t>Evtl</a:t>
            </a:r>
            <a:r>
              <a:rPr lang="de-CH" altLang="de-DE" sz="2600" dirty="0"/>
              <a:t>. invasive </a:t>
            </a:r>
            <a:r>
              <a:rPr lang="de-CH" altLang="de-DE" sz="2600" dirty="0" smtClean="0"/>
              <a:t>Verfahren (z.B. Infiltrationen, Neurolysen, Neurostimulation)</a:t>
            </a:r>
            <a:endParaRPr lang="de-CH" altLang="de-DE" sz="2600" dirty="0"/>
          </a:p>
          <a:p>
            <a:r>
              <a:rPr lang="de-CH" altLang="de-DE" sz="2600" i="1" dirty="0">
                <a:solidFill>
                  <a:srgbClr val="FF0000"/>
                </a:solidFill>
              </a:rPr>
              <a:t>WHO Stufenschema kann nicht bei allen Arten von Schmerzen angewendet werden</a:t>
            </a:r>
          </a:p>
          <a:p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15877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WHO Stufe I Medikamente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337954"/>
            <a:ext cx="10058400" cy="3697085"/>
          </a:xfrm>
        </p:spPr>
        <p:txBody>
          <a:bodyPr/>
          <a:lstStyle/>
          <a:p>
            <a:r>
              <a:rPr lang="de-CH" altLang="de-DE" sz="2400" dirty="0"/>
              <a:t>Paracetamol 	</a:t>
            </a:r>
            <a:r>
              <a:rPr lang="de-CH" altLang="de-DE" sz="2400" dirty="0" smtClean="0"/>
              <a:t>	(</a:t>
            </a:r>
            <a:r>
              <a:rPr lang="de-CH" altLang="de-DE" sz="2400" dirty="0" err="1"/>
              <a:t>Dafalgan</a:t>
            </a:r>
            <a:r>
              <a:rPr lang="de-CH" altLang="de-DE" sz="2400" dirty="0" smtClean="0"/>
              <a:t>® etc.)</a:t>
            </a:r>
            <a:endParaRPr lang="de-CH" altLang="de-DE" sz="2400" dirty="0"/>
          </a:p>
          <a:p>
            <a:r>
              <a:rPr lang="de-CH" altLang="de-DE" sz="2400" dirty="0"/>
              <a:t>NSAR 			</a:t>
            </a:r>
            <a:r>
              <a:rPr lang="de-CH" altLang="de-DE" sz="2400" dirty="0" smtClean="0"/>
              <a:t>(</a:t>
            </a:r>
            <a:r>
              <a:rPr lang="de-CH" altLang="de-DE" sz="2400" dirty="0" err="1" smtClean="0"/>
              <a:t>Diclofenac</a:t>
            </a:r>
            <a:r>
              <a:rPr lang="de-CH" altLang="de-DE" sz="2400" dirty="0" smtClean="0"/>
              <a:t>, Ibuprofen, </a:t>
            </a:r>
            <a:r>
              <a:rPr lang="de-CH" altLang="de-DE" sz="2400" dirty="0" err="1" smtClean="0"/>
              <a:t>Mefenacid</a:t>
            </a:r>
            <a:r>
              <a:rPr lang="de-CH" altLang="de-DE" sz="2400" dirty="0" smtClean="0"/>
              <a:t> etc.)</a:t>
            </a:r>
          </a:p>
          <a:p>
            <a:r>
              <a:rPr lang="de-CH" altLang="de-DE" sz="2400" dirty="0" err="1" smtClean="0"/>
              <a:t>Coxibe</a:t>
            </a:r>
            <a:r>
              <a:rPr lang="de-CH" altLang="de-DE" sz="2400" dirty="0" smtClean="0"/>
              <a:t>			(</a:t>
            </a:r>
            <a:r>
              <a:rPr lang="de-CH" altLang="de-DE" sz="2400" dirty="0" err="1" smtClean="0"/>
              <a:t>Etoricoxib</a:t>
            </a:r>
            <a:r>
              <a:rPr lang="de-CH" altLang="de-DE" sz="2400" dirty="0" smtClean="0"/>
              <a:t>, Celecoxib etc.)</a:t>
            </a:r>
            <a:endParaRPr lang="de-CH" altLang="de-DE" sz="2400" dirty="0"/>
          </a:p>
          <a:p>
            <a:r>
              <a:rPr lang="de-CH" altLang="de-DE" sz="2400" dirty="0" err="1"/>
              <a:t>Metamizol</a:t>
            </a:r>
            <a:r>
              <a:rPr lang="de-CH" altLang="de-DE" sz="2400" dirty="0"/>
              <a:t> 		</a:t>
            </a:r>
            <a:r>
              <a:rPr lang="de-CH" altLang="de-DE" sz="2400" dirty="0" smtClean="0"/>
              <a:t>	(</a:t>
            </a:r>
            <a:r>
              <a:rPr lang="de-CH" altLang="de-DE" sz="2400" dirty="0" err="1"/>
              <a:t>Novalgin</a:t>
            </a:r>
            <a:r>
              <a:rPr lang="de-CH" altLang="de-DE" sz="2400" dirty="0"/>
              <a:t>®)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27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Paracetamol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348344"/>
            <a:ext cx="10058400" cy="3686695"/>
          </a:xfrm>
        </p:spPr>
        <p:txBody>
          <a:bodyPr>
            <a:normAutofit/>
          </a:bodyPr>
          <a:lstStyle/>
          <a:p>
            <a:r>
              <a:rPr lang="de-CH" sz="2200" dirty="0"/>
              <a:t>bei leichten </a:t>
            </a:r>
            <a:r>
              <a:rPr lang="de-CH" sz="2200" dirty="0" err="1"/>
              <a:t>Szen</a:t>
            </a:r>
            <a:r>
              <a:rPr lang="de-CH" sz="2200" dirty="0"/>
              <a:t> oder als Basis bei starken </a:t>
            </a:r>
            <a:r>
              <a:rPr lang="de-CH" sz="2200" dirty="0" err="1"/>
              <a:t>Szen</a:t>
            </a:r>
            <a:r>
              <a:rPr lang="de-CH" sz="2200" dirty="0"/>
              <a:t>; u.a. euphorisierende Wirkung (Serotonin), vorwiegend zentrale COX </a:t>
            </a:r>
            <a:r>
              <a:rPr lang="de-CH" sz="2200" dirty="0" smtClean="0"/>
              <a:t>Hemmung, keine Entzündungshemmung</a:t>
            </a:r>
          </a:p>
          <a:p>
            <a:r>
              <a:rPr lang="de-CH" sz="2200" dirty="0" smtClean="0"/>
              <a:t>Relativ sicheres Medikament</a:t>
            </a:r>
          </a:p>
          <a:p>
            <a:r>
              <a:rPr lang="de-CH" sz="2200" dirty="0" err="1" smtClean="0"/>
              <a:t>Dosisabh</a:t>
            </a:r>
            <a:r>
              <a:rPr lang="de-CH" sz="2200" dirty="0" smtClean="0"/>
              <a:t> Steigerung des kardiovaskulären, </a:t>
            </a:r>
            <a:r>
              <a:rPr lang="de-CH" sz="2200" dirty="0" err="1" smtClean="0"/>
              <a:t>gi</a:t>
            </a:r>
            <a:r>
              <a:rPr lang="de-CH" sz="2200" dirty="0" smtClean="0"/>
              <a:t> und renalen Risiko</a:t>
            </a:r>
          </a:p>
          <a:p>
            <a:r>
              <a:rPr lang="de-CH" sz="2200" dirty="0" smtClean="0"/>
              <a:t>Auch soll die Mortalitätsrate bei längerer hochdosierter Einnahme erhöht sein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37030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Metamizol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200" dirty="0" smtClean="0"/>
              <a:t>Bei akuten und chron. leichten bis mittelstarken Schmerzen</a:t>
            </a:r>
          </a:p>
          <a:p>
            <a:r>
              <a:rPr lang="de-CH" sz="2200" dirty="0" smtClean="0"/>
              <a:t>Spasmolytisch, nicht entzündungshemmend (gut bei Koliken)</a:t>
            </a:r>
          </a:p>
          <a:p>
            <a:r>
              <a:rPr lang="de-CH" sz="2200" dirty="0" smtClean="0"/>
              <a:t>Geringes Interaktions- und NW-Potential</a:t>
            </a:r>
          </a:p>
          <a:p>
            <a:r>
              <a:rPr lang="de-CH" sz="2200" dirty="0" smtClean="0"/>
              <a:t>Geringes Risiko der </a:t>
            </a:r>
            <a:r>
              <a:rPr lang="de-CH" sz="2200" dirty="0" err="1" smtClean="0"/>
              <a:t>Aggranulozytose</a:t>
            </a:r>
            <a:r>
              <a:rPr lang="de-CH" sz="2200" dirty="0"/>
              <a:t> </a:t>
            </a:r>
            <a:r>
              <a:rPr lang="de-CH" sz="2200" dirty="0" smtClean="0"/>
              <a:t>(</a:t>
            </a:r>
            <a:r>
              <a:rPr lang="de-CH" sz="2200" dirty="0" err="1" smtClean="0"/>
              <a:t>abh.</a:t>
            </a:r>
            <a:r>
              <a:rPr lang="de-CH" sz="2200" dirty="0" smtClean="0"/>
              <a:t> auch von Dauer und Dosis)</a:t>
            </a:r>
          </a:p>
          <a:p>
            <a:r>
              <a:rPr lang="de-CH" sz="2200" dirty="0" smtClean="0"/>
              <a:t>Achtung BD senkende Wirkung (scheinbar auch bei </a:t>
            </a:r>
            <a:r>
              <a:rPr lang="de-CH" sz="2200" dirty="0" err="1" smtClean="0"/>
              <a:t>p.o</a:t>
            </a:r>
            <a:r>
              <a:rPr lang="de-CH" sz="2200" dirty="0" smtClean="0"/>
              <a:t>. Gabe)</a:t>
            </a:r>
          </a:p>
          <a:p>
            <a:r>
              <a:rPr lang="de-CH" sz="2200" dirty="0" smtClean="0"/>
              <a:t>Dosisreduktion bei NI</a:t>
            </a:r>
          </a:p>
          <a:p>
            <a:r>
              <a:rPr lang="de-CH" sz="2200" dirty="0" smtClean="0"/>
              <a:t>Klinisch relevant: Beeinflusst </a:t>
            </a:r>
            <a:r>
              <a:rPr lang="de-CH" sz="2200" dirty="0" err="1" smtClean="0"/>
              <a:t>antiaggregator</a:t>
            </a:r>
            <a:r>
              <a:rPr lang="de-CH" sz="2200" dirty="0" smtClean="0"/>
              <a:t>. Wirkung von ASS -&gt; Gabe mind. 30 Minuten nach ASS!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40969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NSAR und </a:t>
            </a:r>
            <a:r>
              <a:rPr lang="de-CH" dirty="0" err="1" smtClean="0"/>
              <a:t>Coxibe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2600" dirty="0" smtClean="0"/>
              <a:t>Bei leichten bis mittelstarken Schmerzen</a:t>
            </a:r>
          </a:p>
          <a:p>
            <a:r>
              <a:rPr lang="de-CH" sz="2600" dirty="0" smtClean="0"/>
              <a:t>Entzündungshemmend</a:t>
            </a:r>
          </a:p>
          <a:p>
            <a:r>
              <a:rPr lang="de-CH" sz="2600" dirty="0" smtClean="0"/>
              <a:t>CAVE: </a:t>
            </a:r>
            <a:r>
              <a:rPr lang="de-CH" sz="2600" dirty="0" err="1" smtClean="0"/>
              <a:t>gi</a:t>
            </a:r>
            <a:r>
              <a:rPr lang="de-CH" sz="2600" dirty="0" smtClean="0"/>
              <a:t>, renale und kardiovaskuläre NW</a:t>
            </a:r>
          </a:p>
          <a:p>
            <a:r>
              <a:rPr lang="de-CH" sz="2600" dirty="0" smtClean="0"/>
              <a:t>Gabe so kurz als möglich</a:t>
            </a:r>
          </a:p>
          <a:p>
            <a:r>
              <a:rPr lang="de-CH" sz="2600" dirty="0" smtClean="0"/>
              <a:t>CAVE bei gleichzeitiger Medikation mit ACE-Hemmer, </a:t>
            </a:r>
            <a:r>
              <a:rPr lang="de-CH" sz="2600" dirty="0" err="1" smtClean="0"/>
              <a:t>Antikoagulanzien</a:t>
            </a:r>
            <a:r>
              <a:rPr lang="de-CH" sz="2600" dirty="0" smtClean="0"/>
              <a:t>, Cortison, SSRI</a:t>
            </a:r>
          </a:p>
          <a:p>
            <a:r>
              <a:rPr lang="de-CH" sz="2600" dirty="0" smtClean="0"/>
              <a:t>Ibuprofen kann mit </a:t>
            </a:r>
            <a:r>
              <a:rPr lang="de-CH" sz="2600" dirty="0" err="1" smtClean="0"/>
              <a:t>antikoagulator</a:t>
            </a:r>
            <a:r>
              <a:rPr lang="de-CH" sz="2600" dirty="0" smtClean="0"/>
              <a:t>. Wirkung von ASS interferieren (ASS Gabe mind. 30 Min vor Ibuprofen!)</a:t>
            </a:r>
          </a:p>
          <a:p>
            <a:r>
              <a:rPr lang="de-CH" sz="2600" dirty="0" err="1" smtClean="0"/>
              <a:t>Naproxen</a:t>
            </a:r>
            <a:r>
              <a:rPr lang="de-CH" sz="2600" dirty="0" smtClean="0"/>
              <a:t> zeigt scheinbar kein erhöhtes </a:t>
            </a:r>
            <a:r>
              <a:rPr lang="de-CH" sz="2600" dirty="0" err="1" smtClean="0"/>
              <a:t>kardiovaskul</a:t>
            </a:r>
            <a:r>
              <a:rPr lang="de-CH" sz="2600" dirty="0" smtClean="0"/>
              <a:t>. Risiko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41356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015836"/>
            <a:ext cx="10058400" cy="401920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CH" sz="2600" dirty="0" smtClean="0"/>
              <a:t>Kurze persönliche Vorstellung</a:t>
            </a:r>
          </a:p>
          <a:p>
            <a:pPr marL="342900" indent="-342900">
              <a:buAutoNum type="arabicPeriod"/>
            </a:pPr>
            <a:r>
              <a:rPr lang="de-CH" sz="2600" dirty="0" smtClean="0"/>
              <a:t>Meine Standorte</a:t>
            </a:r>
          </a:p>
          <a:p>
            <a:pPr marL="342900" indent="-342900">
              <a:buAutoNum type="arabicPeriod"/>
            </a:pPr>
            <a:r>
              <a:rPr lang="de-CH" sz="2600" dirty="0" smtClean="0"/>
              <a:t>Mein Angebot</a:t>
            </a:r>
          </a:p>
          <a:p>
            <a:pPr marL="342900" indent="-342900">
              <a:buAutoNum type="arabicPeriod"/>
            </a:pPr>
            <a:r>
              <a:rPr lang="de-CH" sz="2600" dirty="0" smtClean="0"/>
              <a:t>Medikamentöse Schmerztherapie</a:t>
            </a:r>
          </a:p>
          <a:p>
            <a:pPr marL="342900" indent="-342900">
              <a:buAutoNum type="arabicPeriod"/>
            </a:pPr>
            <a:r>
              <a:rPr lang="de-CH" sz="2600" dirty="0" smtClean="0"/>
              <a:t>Medikamentöse Schmerztherapie beim alten Patienten</a:t>
            </a:r>
            <a:r>
              <a:rPr lang="de-CH" sz="2600" dirty="0"/>
              <a:t>	</a:t>
            </a:r>
            <a:r>
              <a:rPr lang="de-CH" sz="2600" dirty="0" smtClean="0"/>
              <a:t>- Besonderheiten, Physiologie im Alter</a:t>
            </a:r>
          </a:p>
          <a:p>
            <a:pPr marL="342900" indent="-342900">
              <a:buAutoNum type="arabicPeriod"/>
            </a:pPr>
            <a:r>
              <a:rPr lang="de-CH" sz="2600" dirty="0" smtClean="0"/>
              <a:t>Invasive Schmerztherapie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31982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Risikoerhöhung unter </a:t>
            </a:r>
            <a:r>
              <a:rPr lang="de-CH" dirty="0" err="1" smtClean="0"/>
              <a:t>Coxiben</a:t>
            </a:r>
            <a:r>
              <a:rPr lang="de-CH" dirty="0" smtClean="0"/>
              <a:t>/NSAR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149" y="1735282"/>
            <a:ext cx="7541701" cy="385774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48145" y="5715000"/>
            <a:ext cx="10661073" cy="75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Kardiovaskuläre NW sind ein Klasseneffekt der </a:t>
            </a:r>
            <a:r>
              <a:rPr lang="de-CH" dirty="0" err="1" smtClean="0"/>
              <a:t>Coxibe</a:t>
            </a:r>
            <a:r>
              <a:rPr lang="de-CH" dirty="0" smtClean="0"/>
              <a:t>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6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Indikationen für </a:t>
            </a:r>
            <a:r>
              <a:rPr lang="de-CH" dirty="0" err="1" smtClean="0"/>
              <a:t>Gastroprotektion</a:t>
            </a:r>
            <a:r>
              <a:rPr lang="de-CH" dirty="0" smtClean="0"/>
              <a:t> bei NSAIDs	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63935"/>
          </a:xfrm>
        </p:spPr>
        <p:txBody>
          <a:bodyPr>
            <a:normAutofit/>
          </a:bodyPr>
          <a:lstStyle/>
          <a:p>
            <a:r>
              <a:rPr lang="de-CH" sz="2000" dirty="0" smtClean="0">
                <a:solidFill>
                  <a:srgbClr val="FF0000"/>
                </a:solidFill>
              </a:rPr>
              <a:t>Risikofaktoren:</a:t>
            </a:r>
          </a:p>
          <a:p>
            <a:pPr marL="0" indent="0">
              <a:buNone/>
            </a:pPr>
            <a:r>
              <a:rPr lang="de-CH" sz="2000" dirty="0" smtClean="0"/>
              <a:t>- Alter &gt; 65 Jahre</a:t>
            </a:r>
          </a:p>
          <a:p>
            <a:pPr>
              <a:buFontTx/>
              <a:buChar char="-"/>
            </a:pPr>
            <a:r>
              <a:rPr lang="de-CH" sz="2000" dirty="0" smtClean="0"/>
              <a:t>GI-Blutung/Ulkus-Anamnese (2,5-4 </a:t>
            </a:r>
            <a:r>
              <a:rPr lang="de-CH" sz="2000" dirty="0" err="1" smtClean="0"/>
              <a:t>fach</a:t>
            </a:r>
            <a:r>
              <a:rPr lang="de-CH" sz="2000" dirty="0" smtClean="0"/>
              <a:t>)</a:t>
            </a:r>
          </a:p>
          <a:p>
            <a:r>
              <a:rPr lang="de-CH" sz="2000" dirty="0" err="1" smtClean="0">
                <a:solidFill>
                  <a:srgbClr val="FF0000"/>
                </a:solidFill>
              </a:rPr>
              <a:t>Komedikation</a:t>
            </a:r>
            <a:endParaRPr lang="de-CH" sz="20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de-CH" sz="2000" dirty="0" smtClean="0"/>
              <a:t>+ Steroide (2 Fach)</a:t>
            </a:r>
          </a:p>
          <a:p>
            <a:pPr>
              <a:buFontTx/>
              <a:buChar char="-"/>
            </a:pPr>
            <a:r>
              <a:rPr lang="de-CH" sz="2000" dirty="0" smtClean="0"/>
              <a:t>+ ASS (2-4 </a:t>
            </a:r>
            <a:r>
              <a:rPr lang="de-CH" sz="2000" dirty="0" err="1" smtClean="0"/>
              <a:t>fach</a:t>
            </a:r>
            <a:r>
              <a:rPr lang="de-CH" sz="2000" dirty="0" smtClean="0"/>
              <a:t>)</a:t>
            </a:r>
          </a:p>
          <a:p>
            <a:pPr>
              <a:buFontTx/>
              <a:buChar char="-"/>
            </a:pPr>
            <a:r>
              <a:rPr lang="de-CH" sz="2000" dirty="0" smtClean="0"/>
              <a:t>+ </a:t>
            </a:r>
            <a:r>
              <a:rPr lang="de-CH" sz="2000" dirty="0" err="1" smtClean="0"/>
              <a:t>Marcoumar</a:t>
            </a:r>
            <a:r>
              <a:rPr lang="de-CH" sz="2000" dirty="0" smtClean="0"/>
              <a:t> (3 </a:t>
            </a:r>
            <a:r>
              <a:rPr lang="de-CH" sz="2000" dirty="0" err="1" smtClean="0"/>
              <a:t>fach</a:t>
            </a:r>
            <a:r>
              <a:rPr lang="de-CH" sz="2000" dirty="0" smtClean="0"/>
              <a:t>)</a:t>
            </a:r>
          </a:p>
          <a:p>
            <a:pPr marL="0" indent="0">
              <a:buNone/>
            </a:pPr>
            <a:r>
              <a:rPr lang="de-CH" sz="2000" dirty="0" smtClean="0">
                <a:solidFill>
                  <a:srgbClr val="FF0000"/>
                </a:solidFill>
              </a:rPr>
              <a:t>Begleiterkrankungen</a:t>
            </a:r>
          </a:p>
          <a:p>
            <a:pPr marL="0" indent="0">
              <a:buNone/>
            </a:pPr>
            <a:r>
              <a:rPr lang="de-CH" sz="2000" dirty="0" smtClean="0"/>
              <a:t>Kardiovaskulär, Diabetes, NI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4300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NW von </a:t>
            </a:r>
            <a:r>
              <a:rPr lang="de-CH" dirty="0" err="1" smtClean="0"/>
              <a:t>Coxiben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3200" dirty="0" smtClean="0">
                <a:solidFill>
                  <a:srgbClr val="FF0000"/>
                </a:solidFill>
              </a:rPr>
              <a:t>Im </a:t>
            </a:r>
            <a:r>
              <a:rPr lang="de-CH" sz="3200" dirty="0" err="1" smtClean="0">
                <a:solidFill>
                  <a:srgbClr val="FF0000"/>
                </a:solidFill>
              </a:rPr>
              <a:t>Vgl</a:t>
            </a:r>
            <a:r>
              <a:rPr lang="de-CH" sz="3200" dirty="0" smtClean="0">
                <a:solidFill>
                  <a:srgbClr val="FF0000"/>
                </a:solidFill>
              </a:rPr>
              <a:t> zu </a:t>
            </a:r>
            <a:r>
              <a:rPr lang="de-CH" sz="3200" dirty="0" err="1" smtClean="0">
                <a:solidFill>
                  <a:srgbClr val="FF0000"/>
                </a:solidFill>
              </a:rPr>
              <a:t>unselektiven</a:t>
            </a:r>
            <a:r>
              <a:rPr lang="de-CH" sz="3200" dirty="0" smtClean="0">
                <a:solidFill>
                  <a:srgbClr val="FF0000"/>
                </a:solidFill>
              </a:rPr>
              <a:t> COX – 1/2 </a:t>
            </a:r>
            <a:r>
              <a:rPr lang="de-CH" sz="3200" dirty="0" err="1" smtClean="0">
                <a:solidFill>
                  <a:srgbClr val="FF0000"/>
                </a:solidFill>
              </a:rPr>
              <a:t>Hemmern</a:t>
            </a:r>
            <a:endParaRPr lang="de-CH" sz="3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de-CH" sz="3200" dirty="0" smtClean="0"/>
              <a:t>Risiko für Magenulkus um 80% gesenkt</a:t>
            </a:r>
          </a:p>
          <a:p>
            <a:pPr>
              <a:buFontTx/>
              <a:buChar char="-"/>
            </a:pPr>
            <a:r>
              <a:rPr lang="de-CH" sz="3200" dirty="0" err="1" smtClean="0"/>
              <a:t>Ulkuskomplikationen</a:t>
            </a:r>
            <a:r>
              <a:rPr lang="de-CH" sz="3200" dirty="0" smtClean="0"/>
              <a:t> um 50% gesenkt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4766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 für COX – 2 Hemmer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sz="2400" dirty="0" smtClean="0"/>
              <a:t>KI bei ischämischen Herzerkrankungen oder Schlaganfall</a:t>
            </a:r>
          </a:p>
          <a:p>
            <a:r>
              <a:rPr lang="de-CH" sz="2400" dirty="0" smtClean="0"/>
              <a:t>KI für </a:t>
            </a:r>
            <a:r>
              <a:rPr lang="de-CH" sz="2400" dirty="0" err="1" smtClean="0"/>
              <a:t>Etoricoxib</a:t>
            </a:r>
            <a:r>
              <a:rPr lang="de-CH" sz="2400" dirty="0" smtClean="0"/>
              <a:t> (</a:t>
            </a:r>
            <a:r>
              <a:rPr lang="de-CH" sz="2400" dirty="0" err="1" smtClean="0"/>
              <a:t>Arcoxia</a:t>
            </a:r>
            <a:r>
              <a:rPr lang="de-CH" sz="2400" dirty="0" smtClean="0"/>
              <a:t>) bei Pat mit schwer einstellbarer arterieller HT</a:t>
            </a:r>
          </a:p>
          <a:p>
            <a:r>
              <a:rPr lang="de-CH" sz="2400" dirty="0" smtClean="0"/>
              <a:t>Vorsicht bei Pat mit </a:t>
            </a:r>
            <a:r>
              <a:rPr lang="de-CH" sz="2400" dirty="0" err="1" smtClean="0"/>
              <a:t>kardiovaskul</a:t>
            </a:r>
            <a:r>
              <a:rPr lang="de-CH" sz="2400" dirty="0" smtClean="0"/>
              <a:t> Risikofaktoren: HT, </a:t>
            </a:r>
            <a:r>
              <a:rPr lang="de-CH" sz="2400" dirty="0" err="1" smtClean="0"/>
              <a:t>Hyperlipidämie</a:t>
            </a:r>
            <a:r>
              <a:rPr lang="de-CH" sz="2400" dirty="0" smtClean="0"/>
              <a:t>, Diabetes</a:t>
            </a:r>
          </a:p>
          <a:p>
            <a:r>
              <a:rPr lang="de-CH" sz="2400" dirty="0" smtClean="0"/>
              <a:t>Beste Evidenz für </a:t>
            </a:r>
            <a:r>
              <a:rPr lang="de-CH" sz="2400" dirty="0" err="1" smtClean="0"/>
              <a:t>Etoricoxib</a:t>
            </a:r>
            <a:r>
              <a:rPr lang="de-CH" sz="2400" dirty="0" smtClean="0"/>
              <a:t> und </a:t>
            </a:r>
            <a:r>
              <a:rPr lang="de-CH" sz="2400" dirty="0" err="1" smtClean="0"/>
              <a:t>Naproxen</a:t>
            </a:r>
            <a:endParaRPr lang="de-CH" sz="2400" dirty="0" smtClean="0"/>
          </a:p>
          <a:p>
            <a:endParaRPr lang="de-CH" sz="2400" dirty="0"/>
          </a:p>
          <a:p>
            <a:r>
              <a:rPr lang="de-CH" sz="2400" dirty="0" smtClean="0">
                <a:solidFill>
                  <a:srgbClr val="FF0000"/>
                </a:solidFill>
              </a:rPr>
              <a:t>Niedrigste effektive Dosis für de kürzest möglichen Zeitraum (&lt; 6 Monate)</a:t>
            </a:r>
          </a:p>
        </p:txBody>
      </p:sp>
    </p:spTree>
    <p:extLst>
      <p:ext uri="{BB962C8B-B14F-4D97-AF65-F5344CB8AC3E}">
        <p14:creationId xmlns:p14="http://schemas.microsoft.com/office/powerpoint/2010/main" val="28231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 smtClean="0"/>
              <a:t>Coxibe</a:t>
            </a:r>
            <a:r>
              <a:rPr lang="de-CH" dirty="0" smtClean="0"/>
              <a:t> </a:t>
            </a:r>
            <a:r>
              <a:rPr lang="de-CH" dirty="0" err="1" smtClean="0"/>
              <a:t>vs</a:t>
            </a:r>
            <a:r>
              <a:rPr lang="de-CH" dirty="0" smtClean="0"/>
              <a:t> NSAIDs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223654"/>
            <a:ext cx="10058400" cy="38113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CH" sz="3200" dirty="0" smtClean="0"/>
              <a:t>Höhere Dosen von </a:t>
            </a:r>
            <a:r>
              <a:rPr lang="de-CH" sz="3200" dirty="0" smtClean="0">
                <a:solidFill>
                  <a:srgbClr val="FF0000"/>
                </a:solidFill>
              </a:rPr>
              <a:t>Ibuprofen (3x800mg) </a:t>
            </a:r>
            <a:r>
              <a:rPr lang="de-CH" sz="3200" dirty="0" smtClean="0"/>
              <a:t>und </a:t>
            </a:r>
            <a:r>
              <a:rPr lang="de-CH" sz="3200" dirty="0" err="1" smtClean="0">
                <a:solidFill>
                  <a:srgbClr val="FF0000"/>
                </a:solidFill>
              </a:rPr>
              <a:t>Diclofenac</a:t>
            </a:r>
            <a:r>
              <a:rPr lang="de-CH" sz="3200" dirty="0" smtClean="0">
                <a:solidFill>
                  <a:srgbClr val="FF0000"/>
                </a:solidFill>
              </a:rPr>
              <a:t> (2x75mg) </a:t>
            </a:r>
            <a:r>
              <a:rPr lang="de-CH" sz="3200" dirty="0" smtClean="0"/>
              <a:t>haben den </a:t>
            </a:r>
            <a:r>
              <a:rPr lang="de-CH" sz="3200" dirty="0" err="1" smtClean="0"/>
              <a:t>Coxiben</a:t>
            </a:r>
            <a:r>
              <a:rPr lang="de-CH" sz="3200" dirty="0" smtClean="0"/>
              <a:t> vergleichbare Risiken</a:t>
            </a:r>
          </a:p>
          <a:p>
            <a:pPr marL="0" indent="0" algn="ctr">
              <a:buNone/>
            </a:pPr>
            <a:endParaRPr lang="de-CH" sz="3200" dirty="0" smtClean="0"/>
          </a:p>
          <a:p>
            <a:pPr marL="0" indent="0" algn="ctr">
              <a:buNone/>
            </a:pPr>
            <a:endParaRPr lang="de-CH" sz="3200" dirty="0"/>
          </a:p>
          <a:p>
            <a:pPr marL="0" indent="0" algn="ctr">
              <a:buNone/>
            </a:pPr>
            <a:endParaRPr lang="de-CH" sz="3200" dirty="0"/>
          </a:p>
          <a:p>
            <a:pPr marL="0" indent="0">
              <a:buNone/>
            </a:pPr>
            <a:r>
              <a:rPr lang="de-CH" sz="1200" dirty="0" err="1" smtClean="0"/>
              <a:t>Kearny</a:t>
            </a:r>
            <a:r>
              <a:rPr lang="de-CH" sz="1200" dirty="0" smtClean="0"/>
              <a:t> et al. BMJ 6/2006</a:t>
            </a:r>
          </a:p>
          <a:p>
            <a:pPr marL="0" indent="0">
              <a:buNone/>
            </a:pPr>
            <a:r>
              <a:rPr lang="de-CH" sz="1200" dirty="0" smtClean="0"/>
              <a:t>Cannon et al. Lancet Nov 2006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7402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WHO Stufe II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Codein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Bei mittelstarken </a:t>
            </a:r>
            <a:r>
              <a:rPr lang="de-CH" dirty="0" err="1"/>
              <a:t>Szen</a:t>
            </a:r>
            <a:r>
              <a:rPr lang="de-CH" dirty="0"/>
              <a:t> (CYP2D6 cave </a:t>
            </a:r>
            <a:r>
              <a:rPr lang="de-CH" dirty="0" err="1"/>
              <a:t>poor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ultrarapid </a:t>
            </a:r>
            <a:r>
              <a:rPr lang="de-CH" dirty="0" err="1"/>
              <a:t>metabolizer</a:t>
            </a:r>
            <a:r>
              <a:rPr lang="de-CH" dirty="0"/>
              <a:t>), </a:t>
            </a:r>
            <a:r>
              <a:rPr lang="de-CH" dirty="0" err="1">
                <a:solidFill>
                  <a:srgbClr val="0070C0"/>
                </a:solidFill>
              </a:rPr>
              <a:t>Ceiling</a:t>
            </a:r>
            <a:endParaRPr lang="de-CH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CH" b="1" dirty="0"/>
              <a:t>Tramadol</a:t>
            </a:r>
            <a:r>
              <a:rPr lang="de-CH" dirty="0"/>
              <a:t> (</a:t>
            </a:r>
            <a:r>
              <a:rPr lang="de-CH" dirty="0" err="1"/>
              <a:t>Tramactil</a:t>
            </a:r>
            <a:r>
              <a:rPr lang="de-CH" dirty="0"/>
              <a:t>® Uno)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Niedrig potenter µ-Rezeptor Agonist, Hemmung von Serotonin- (cave Nausea) und NA </a:t>
            </a:r>
            <a:r>
              <a:rPr lang="de-CH" dirty="0" smtClean="0"/>
              <a:t>Wiederaufnahme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Risiko erhöht für Schwindel und damit Sturzgefahr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Zu 80% renal eliminiert, nicht empfohlen bei schweren Leberschäden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Bei </a:t>
            </a:r>
            <a:r>
              <a:rPr lang="de-CH" dirty="0"/>
              <a:t>mittelstarken </a:t>
            </a:r>
            <a:r>
              <a:rPr lang="de-CH" dirty="0" err="1"/>
              <a:t>Szen</a:t>
            </a:r>
            <a:r>
              <a:rPr lang="de-CH" dirty="0"/>
              <a:t>, </a:t>
            </a:r>
            <a:r>
              <a:rPr lang="de-CH" dirty="0" err="1">
                <a:solidFill>
                  <a:srgbClr val="0070C0"/>
                </a:solidFill>
              </a:rPr>
              <a:t>Ceiling</a:t>
            </a:r>
            <a:r>
              <a:rPr lang="de-CH" dirty="0"/>
              <a:t>, Metaboliten, cave </a:t>
            </a:r>
            <a:r>
              <a:rPr lang="de-CH" dirty="0" err="1"/>
              <a:t>serotoninerges</a:t>
            </a:r>
            <a:r>
              <a:rPr lang="de-CH" dirty="0"/>
              <a:t> Syndrom, </a:t>
            </a:r>
            <a:r>
              <a:rPr lang="de-CH" dirty="0" smtClean="0"/>
              <a:t>CYP2D6 und CYP3A (cave </a:t>
            </a:r>
            <a:r>
              <a:rPr lang="de-CH" dirty="0" err="1"/>
              <a:t>poor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ultrarapid </a:t>
            </a:r>
            <a:r>
              <a:rPr lang="de-CH" dirty="0" err="1" smtClean="0"/>
              <a:t>metabolizer</a:t>
            </a:r>
            <a:r>
              <a:rPr lang="de-CH" dirty="0" smtClean="0"/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>
                <a:solidFill>
                  <a:srgbClr val="0070C0"/>
                </a:solidFill>
              </a:rPr>
              <a:t>Keine Kombination verschieden starker Opiate (</a:t>
            </a:r>
            <a:r>
              <a:rPr lang="de-CH" dirty="0" err="1" smtClean="0">
                <a:solidFill>
                  <a:srgbClr val="0070C0"/>
                </a:solidFill>
              </a:rPr>
              <a:t>Tramdol-Mô</a:t>
            </a:r>
            <a:r>
              <a:rPr lang="de-CH" dirty="0" smtClean="0">
                <a:solidFill>
                  <a:srgbClr val="0070C0"/>
                </a:solidFill>
              </a:rPr>
              <a:t>). Das stärkere Opiat verdrängt schwächere einfach am Rezeptor (somit höchstens mehr NW)</a:t>
            </a:r>
            <a:endParaRPr lang="de-CH" dirty="0">
              <a:solidFill>
                <a:srgbClr val="0070C0"/>
              </a:solidFill>
            </a:endParaRPr>
          </a:p>
          <a:p>
            <a:endParaRPr lang="de-CH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900" y="221673"/>
            <a:ext cx="4157963" cy="20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 smtClean="0"/>
              <a:t>Serotoninerges</a:t>
            </a:r>
            <a:r>
              <a:rPr lang="de-CH" dirty="0" smtClean="0"/>
              <a:t> Syndrom</a:t>
            </a:r>
            <a:endParaRPr lang="de-C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5495" y="2014194"/>
            <a:ext cx="8941009" cy="3808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339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642594"/>
            <a:ext cx="10429875" cy="1371600"/>
          </a:xfrm>
        </p:spPr>
        <p:txBody>
          <a:bodyPr/>
          <a:lstStyle/>
          <a:p>
            <a:pPr algn="ctr"/>
            <a:r>
              <a:rPr lang="de-CH" dirty="0" smtClean="0"/>
              <a:t>WHO Stufe III</a:t>
            </a:r>
            <a:endParaRPr lang="de-CH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33" y="2346613"/>
            <a:ext cx="4156364" cy="311727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71500" y="263678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Morphine 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Codeine				</a:t>
            </a:r>
            <a:r>
              <a:rPr lang="en-US" b="1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natürlich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vorkommende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Opioide</a:t>
            </a:r>
            <a:endParaRPr lang="en-US" b="1" dirty="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Thebaine</a:t>
            </a:r>
            <a:endParaRPr lang="en-US" b="1" dirty="0">
              <a:solidFill>
                <a:srgbClr val="00B05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b="1" dirty="0" smtClean="0">
              <a:solidFill>
                <a:srgbClr val="7030A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Diacetylmorphine 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(Heroin)</a:t>
            </a:r>
          </a:p>
          <a:p>
            <a:r>
              <a:rPr lang="en-US" b="1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Hydrocodone (Vicodin)</a:t>
            </a:r>
          </a:p>
          <a:p>
            <a:r>
              <a:rPr lang="en-US" b="1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Oxycodone (</a:t>
            </a:r>
            <a:r>
              <a:rPr lang="en-US" b="1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Oxycontin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)		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b="1" dirty="0" err="1" smtClean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semisynthestische</a:t>
            </a:r>
            <a:endParaRPr lang="en-US" b="1" dirty="0">
              <a:solidFill>
                <a:srgbClr val="7030A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Oxymorphone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Opana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)			</a:t>
            </a:r>
            <a:r>
              <a:rPr lang="en-US" b="1" dirty="0" err="1" smtClean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Opioide</a:t>
            </a:r>
            <a:endParaRPr lang="en-US" b="1" dirty="0">
              <a:solidFill>
                <a:srgbClr val="7030A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Hydromorphone (</a:t>
            </a:r>
            <a:r>
              <a:rPr lang="en-US" b="1" dirty="0" err="1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Dilaudid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6" name="Right Brace 1"/>
          <p:cNvSpPr/>
          <p:nvPr/>
        </p:nvSpPr>
        <p:spPr>
          <a:xfrm>
            <a:off x="2064733" y="2705100"/>
            <a:ext cx="392717" cy="8001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Geschweifte Klammer rechts 7"/>
          <p:cNvSpPr/>
          <p:nvPr/>
        </p:nvSpPr>
        <p:spPr>
          <a:xfrm>
            <a:off x="3705225" y="3886200"/>
            <a:ext cx="542925" cy="12001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97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Môrphium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Hydophil</a:t>
            </a:r>
            <a:endParaRPr lang="de-CH" dirty="0" smtClean="0"/>
          </a:p>
          <a:p>
            <a:r>
              <a:rPr lang="de-CH" dirty="0" smtClean="0"/>
              <a:t>Ausscheidung zu 90% über die Niere; GFR&lt;30ml/min Dosisreduktion oder ganz vermeiden </a:t>
            </a:r>
          </a:p>
          <a:p>
            <a:r>
              <a:rPr lang="de-CH" dirty="0" smtClean="0"/>
              <a:t>Akkumulation des aktiven Metaboliten Morphin-6-Glucuronid</a:t>
            </a:r>
          </a:p>
        </p:txBody>
      </p:sp>
    </p:spTree>
    <p:extLst>
      <p:ext uri="{BB962C8B-B14F-4D97-AF65-F5344CB8AC3E}">
        <p14:creationId xmlns:p14="http://schemas.microsoft.com/office/powerpoint/2010/main" val="12287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Fentanyl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Hoch lipophil</a:t>
            </a:r>
          </a:p>
          <a:p>
            <a:r>
              <a:rPr lang="de-CH" dirty="0" smtClean="0"/>
              <a:t>Bei NI geeignet, trotzdem Dosisreduktion um 25% bei GFR&lt;30ml/min</a:t>
            </a:r>
          </a:p>
          <a:p>
            <a:r>
              <a:rPr lang="de-CH" dirty="0" smtClean="0"/>
              <a:t>Mehrfach verlängerte HWZ im Alter</a:t>
            </a:r>
          </a:p>
          <a:p>
            <a:r>
              <a:rPr lang="de-CH" dirty="0" smtClean="0"/>
              <a:t>Wirkeintritt nach TTS Applikation nach ca. 12h (</a:t>
            </a:r>
            <a:r>
              <a:rPr lang="de-CH" dirty="0" err="1" smtClean="0"/>
              <a:t>Anflutungszeit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Abflutungszeit</a:t>
            </a:r>
            <a:r>
              <a:rPr lang="de-CH" dirty="0" smtClean="0"/>
              <a:t> ca. 24h</a:t>
            </a:r>
          </a:p>
          <a:p>
            <a:r>
              <a:rPr lang="de-CH" dirty="0" smtClean="0"/>
              <a:t>TTS 25mcg/h entsprechen ca. 60mg </a:t>
            </a:r>
            <a:r>
              <a:rPr lang="de-CH" dirty="0" err="1" smtClean="0"/>
              <a:t>Mô</a:t>
            </a:r>
            <a:r>
              <a:rPr lang="de-CH" dirty="0" smtClean="0"/>
              <a:t> </a:t>
            </a:r>
            <a:r>
              <a:rPr lang="de-CH" dirty="0" err="1" smtClean="0"/>
              <a:t>p.o</a:t>
            </a:r>
            <a:r>
              <a:rPr lang="de-CH" dirty="0" smtClean="0"/>
              <a:t>. Tagesdosis</a:t>
            </a:r>
          </a:p>
          <a:p>
            <a:r>
              <a:rPr lang="de-CH" dirty="0" err="1" smtClean="0"/>
              <a:t>Serumkonz</a:t>
            </a:r>
            <a:r>
              <a:rPr lang="de-CH" dirty="0" smtClean="0"/>
              <a:t>. nimmt um ca. einen Drittel zu bei Fieber um 40%</a:t>
            </a:r>
          </a:p>
          <a:p>
            <a:r>
              <a:rPr lang="de-CH" dirty="0" smtClean="0"/>
              <a:t>NW Obstipation 23% (gemäss </a:t>
            </a:r>
            <a:r>
              <a:rPr lang="de-CH" dirty="0" err="1" smtClean="0"/>
              <a:t>Compendium</a:t>
            </a:r>
            <a:r>
              <a:rPr lang="de-CH" dirty="0" smtClean="0"/>
              <a:t>; welche Dosis unklar)</a:t>
            </a:r>
          </a:p>
          <a:p>
            <a:r>
              <a:rPr lang="de-CH" dirty="0" smtClean="0"/>
              <a:t>Ein </a:t>
            </a:r>
            <a:r>
              <a:rPr lang="de-CH" dirty="0" err="1" smtClean="0"/>
              <a:t>Fentanyl</a:t>
            </a:r>
            <a:r>
              <a:rPr lang="de-CH" dirty="0" smtClean="0"/>
              <a:t> TTS 12mcg enthält 2063mcg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363" y="367749"/>
            <a:ext cx="2750400" cy="41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600" dirty="0"/>
              <a:t>Geboren 1972 in Wil (SG)</a:t>
            </a:r>
          </a:p>
          <a:p>
            <a:r>
              <a:rPr lang="de-CH" sz="2600" dirty="0"/>
              <a:t>Wohnhaft in Köniz</a:t>
            </a:r>
          </a:p>
          <a:p>
            <a:r>
              <a:rPr lang="de-CH" sz="2600" dirty="0"/>
              <a:t>Verheiratet seit 2010</a:t>
            </a:r>
          </a:p>
          <a:p>
            <a:r>
              <a:rPr lang="de-CH" sz="2600" dirty="0"/>
              <a:t>2 Kinder (17 und 6 ½ J)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33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Buprenorphin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Partialagonist</a:t>
            </a:r>
            <a:r>
              <a:rPr lang="de-CH" dirty="0" smtClean="0"/>
              <a:t> am M</a:t>
            </a:r>
            <a:r>
              <a:rPr lang="el-GR" dirty="0" smtClean="0"/>
              <a:t>γ</a:t>
            </a:r>
            <a:r>
              <a:rPr lang="de-CH" dirty="0" smtClean="0"/>
              <a:t>-Rezeptor -&gt; erhöht die Anwendungssicherheit, praktisch keine Atemdepression möglich</a:t>
            </a:r>
          </a:p>
          <a:p>
            <a:r>
              <a:rPr lang="de-CH" dirty="0"/>
              <a:t> </a:t>
            </a:r>
            <a:r>
              <a:rPr lang="de-CH" dirty="0" smtClean="0"/>
              <a:t>Antagonistische Wirkung am Kappa-Rezeptor-&gt; </a:t>
            </a:r>
            <a:r>
              <a:rPr lang="de-CH" dirty="0" err="1" smtClean="0">
                <a:solidFill>
                  <a:srgbClr val="FF0000"/>
                </a:solidFill>
              </a:rPr>
              <a:t>va</a:t>
            </a:r>
            <a:r>
              <a:rPr lang="de-CH" dirty="0" smtClean="0">
                <a:solidFill>
                  <a:srgbClr val="FF0000"/>
                </a:solidFill>
              </a:rPr>
              <a:t>. bei älteren Pat. Stimmungsaufhellung</a:t>
            </a:r>
          </a:p>
          <a:p>
            <a:r>
              <a:rPr lang="de-CH" dirty="0" err="1" smtClean="0"/>
              <a:t>Anflutzeit</a:t>
            </a:r>
            <a:r>
              <a:rPr lang="de-CH" dirty="0" smtClean="0"/>
              <a:t> 21h, </a:t>
            </a:r>
            <a:r>
              <a:rPr lang="de-CH" dirty="0" err="1" smtClean="0"/>
              <a:t>Abflutzeit</a:t>
            </a:r>
            <a:r>
              <a:rPr lang="de-CH" dirty="0" smtClean="0"/>
              <a:t> 27h</a:t>
            </a:r>
          </a:p>
          <a:p>
            <a:r>
              <a:rPr lang="de-CH" dirty="0" smtClean="0"/>
              <a:t>Keine Dosisanpassung bei NI oder LI</a:t>
            </a:r>
          </a:p>
          <a:p>
            <a:r>
              <a:rPr lang="de-CH" dirty="0" smtClean="0"/>
              <a:t>Sublinguale </a:t>
            </a:r>
            <a:r>
              <a:rPr lang="de-CH" dirty="0" err="1" smtClean="0"/>
              <a:t>Tbl</a:t>
            </a:r>
            <a:r>
              <a:rPr lang="de-CH" dirty="0" smtClean="0"/>
              <a:t> (bei Schluckstörungen geeignet)</a:t>
            </a:r>
          </a:p>
          <a:p>
            <a:r>
              <a:rPr lang="de-CH" dirty="0" smtClean="0"/>
              <a:t>Geringe Wechselwirkung mit anderen </a:t>
            </a:r>
            <a:r>
              <a:rPr lang="de-CH" dirty="0" err="1" smtClean="0"/>
              <a:t>Medi</a:t>
            </a:r>
            <a:endParaRPr lang="de-CH" dirty="0" smtClean="0"/>
          </a:p>
          <a:p>
            <a:r>
              <a:rPr lang="de-CH" dirty="0" smtClean="0"/>
              <a:t>Nicht immunsuppressiv 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562" y="309219"/>
            <a:ext cx="2047875" cy="20383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47" y="4471657"/>
            <a:ext cx="4387490" cy="2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88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Hydromorphon</a:t>
            </a:r>
            <a:r>
              <a:rPr lang="de-CH" dirty="0" smtClean="0"/>
              <a:t> (</a:t>
            </a:r>
            <a:r>
              <a:rPr lang="de-CH" dirty="0" err="1" smtClean="0"/>
              <a:t>Palladon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lipophil</a:t>
            </a:r>
          </a:p>
          <a:p>
            <a:r>
              <a:rPr lang="de-CH" dirty="0" smtClean="0"/>
              <a:t>Geringste Plasmaproteinbindung und </a:t>
            </a:r>
            <a:r>
              <a:rPr lang="de-CH" dirty="0" err="1" smtClean="0"/>
              <a:t>cytochromunabhängige</a:t>
            </a:r>
            <a:r>
              <a:rPr lang="de-CH" dirty="0" smtClean="0"/>
              <a:t> </a:t>
            </a:r>
            <a:r>
              <a:rPr lang="de-CH" dirty="0" err="1" smtClean="0"/>
              <a:t>Metabolisierung</a:t>
            </a:r>
            <a:r>
              <a:rPr lang="de-CH" dirty="0" smtClean="0"/>
              <a:t> -&gt; geringes Interaktionspotenzial</a:t>
            </a:r>
          </a:p>
          <a:p>
            <a:r>
              <a:rPr lang="de-CH" dirty="0" smtClean="0"/>
              <a:t>Keine Dosisanpassung bei NI oder LI</a:t>
            </a:r>
          </a:p>
          <a:p>
            <a:r>
              <a:rPr lang="de-CH" dirty="0" smtClean="0"/>
              <a:t>Besonders geeignet in der </a:t>
            </a:r>
            <a:r>
              <a:rPr lang="de-CH" dirty="0" err="1" smtClean="0"/>
              <a:t>Beh</a:t>
            </a:r>
            <a:r>
              <a:rPr lang="de-CH" dirty="0" smtClean="0"/>
              <a:t> geriatrischer Patienten</a:t>
            </a:r>
          </a:p>
          <a:p>
            <a:r>
              <a:rPr lang="de-CH" dirty="0" smtClean="0"/>
              <a:t>Immunsuppression?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4288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Oxycodon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über CYP2D6 zum aktiven Metaboliten </a:t>
            </a:r>
            <a:r>
              <a:rPr lang="de-CH" dirty="0" err="1" smtClean="0"/>
              <a:t>Oxymorphon</a:t>
            </a:r>
            <a:r>
              <a:rPr lang="de-CH" dirty="0" smtClean="0"/>
              <a:t> </a:t>
            </a:r>
            <a:r>
              <a:rPr lang="de-CH" dirty="0" err="1" smtClean="0"/>
              <a:t>metabolisiert</a:t>
            </a:r>
            <a:endParaRPr lang="de-CH" dirty="0" smtClean="0"/>
          </a:p>
          <a:p>
            <a:r>
              <a:rPr lang="de-CH" dirty="0" smtClean="0"/>
              <a:t>Weniger zentralnervöse NW und weniger </a:t>
            </a:r>
            <a:r>
              <a:rPr lang="de-CH" dirty="0" err="1" smtClean="0"/>
              <a:t>Histaminfreisetzung</a:t>
            </a:r>
            <a:r>
              <a:rPr lang="de-CH" dirty="0" smtClean="0"/>
              <a:t> als </a:t>
            </a:r>
            <a:r>
              <a:rPr lang="de-CH" dirty="0" err="1" smtClean="0"/>
              <a:t>Mô</a:t>
            </a:r>
            <a:r>
              <a:rPr lang="de-CH" dirty="0" smtClean="0"/>
              <a:t> (weniger Juckreiz, weniger BD Abfall, weniger Müdigkeit)</a:t>
            </a:r>
          </a:p>
          <a:p>
            <a:r>
              <a:rPr lang="de-CH" dirty="0" smtClean="0"/>
              <a:t>Verursacht weniger Übelkeit und Muskelkrämpfe als Tramadol</a:t>
            </a:r>
          </a:p>
          <a:p>
            <a:r>
              <a:rPr lang="de-CH" dirty="0" smtClean="0"/>
              <a:t>Keine Dosisanpassung erforderlich bei nicht manifester LI oder NI</a:t>
            </a:r>
          </a:p>
          <a:p>
            <a:r>
              <a:rPr lang="de-CH" dirty="0" smtClean="0"/>
              <a:t>Immunsuppression?</a:t>
            </a:r>
            <a:endParaRPr lang="de-CH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0546" y="4035568"/>
            <a:ext cx="3434194" cy="25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309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Methadon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Vorteile</a:t>
            </a:r>
          </a:p>
          <a:p>
            <a:r>
              <a:rPr lang="de-CH" dirty="0" smtClean="0"/>
              <a:t>Hoch lipophil</a:t>
            </a:r>
          </a:p>
          <a:p>
            <a:r>
              <a:rPr lang="de-CH" dirty="0" smtClean="0"/>
              <a:t>Flüssige Form (Dosierung, Schluckstörung)</a:t>
            </a:r>
          </a:p>
          <a:p>
            <a:r>
              <a:rPr lang="de-CH" dirty="0" smtClean="0"/>
              <a:t>NMDA Antagonist</a:t>
            </a:r>
          </a:p>
          <a:p>
            <a:r>
              <a:rPr lang="de-CH" dirty="0" smtClean="0"/>
              <a:t>SSRI und NA Wiederaufnahmehemmung (</a:t>
            </a:r>
            <a:r>
              <a:rPr lang="de-CH" dirty="0"/>
              <a:t>n</a:t>
            </a:r>
            <a:r>
              <a:rPr lang="de-CH" dirty="0" smtClean="0"/>
              <a:t>europathische </a:t>
            </a:r>
            <a:r>
              <a:rPr lang="de-CH" dirty="0" err="1" smtClean="0"/>
              <a:t>Szen</a:t>
            </a:r>
            <a:r>
              <a:rPr lang="de-CH" dirty="0" smtClean="0"/>
              <a:t>)</a:t>
            </a:r>
          </a:p>
          <a:p>
            <a:r>
              <a:rPr lang="de-CH" dirty="0" smtClean="0"/>
              <a:t>Keine </a:t>
            </a:r>
            <a:r>
              <a:rPr lang="de-CH" smtClean="0"/>
              <a:t>aktiven Metaboliten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>
                <a:solidFill>
                  <a:srgbClr val="FF0000"/>
                </a:solidFill>
              </a:rPr>
              <a:t>Nachteile</a:t>
            </a:r>
            <a:endParaRPr lang="de-CH" dirty="0">
              <a:solidFill>
                <a:srgbClr val="FF0000"/>
              </a:solidFill>
            </a:endParaRPr>
          </a:p>
          <a:p>
            <a:r>
              <a:rPr lang="de-CH" dirty="0" smtClean="0"/>
              <a:t>Viele </a:t>
            </a:r>
            <a:r>
              <a:rPr lang="de-CH" dirty="0" err="1" smtClean="0"/>
              <a:t>Medi</a:t>
            </a:r>
            <a:r>
              <a:rPr lang="de-CH" dirty="0" smtClean="0"/>
              <a:t> Interaktionen (CYP3A)</a:t>
            </a:r>
          </a:p>
          <a:p>
            <a:r>
              <a:rPr lang="de-CH" dirty="0" smtClean="0"/>
              <a:t>Mittlere </a:t>
            </a:r>
            <a:r>
              <a:rPr lang="de-CH" dirty="0" err="1" smtClean="0"/>
              <a:t>Eliminations</a:t>
            </a:r>
            <a:r>
              <a:rPr lang="de-CH" dirty="0" smtClean="0"/>
              <a:t> HWZ 22h, verzögerte Atemdepression</a:t>
            </a:r>
          </a:p>
          <a:p>
            <a:r>
              <a:rPr lang="de-CH" dirty="0" smtClean="0"/>
              <a:t>Völlig unterschiedliche </a:t>
            </a:r>
            <a:r>
              <a:rPr lang="de-CH" dirty="0" err="1" smtClean="0"/>
              <a:t>Plasmakonz</a:t>
            </a:r>
            <a:r>
              <a:rPr lang="de-CH" dirty="0" smtClean="0"/>
              <a:t> bei gleicher Dosis (Mechanismus unklar)</a:t>
            </a:r>
            <a:endParaRPr lang="de-CH" dirty="0"/>
          </a:p>
          <a:p>
            <a:r>
              <a:rPr lang="de-CH" dirty="0" smtClean="0"/>
              <a:t>NW: QT Zeit Verlängerung (</a:t>
            </a:r>
            <a:r>
              <a:rPr lang="de-CH" dirty="0" err="1" smtClean="0"/>
              <a:t>va</a:t>
            </a:r>
            <a:r>
              <a:rPr lang="de-CH" dirty="0" smtClean="0"/>
              <a:t>. bei Dosen &gt; 60mg/Tag)</a:t>
            </a:r>
            <a:endParaRPr lang="de-CH" dirty="0"/>
          </a:p>
        </p:txBody>
      </p:sp>
      <p:pic>
        <p:nvPicPr>
          <p:cNvPr id="4" name="Picture 4" descr="Picture of Methadone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064" y="235598"/>
            <a:ext cx="2971800" cy="3082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105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Wussten sie?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1766455"/>
            <a:ext cx="10058400" cy="4268585"/>
          </a:xfrm>
        </p:spPr>
        <p:txBody>
          <a:bodyPr/>
          <a:lstStyle/>
          <a:p>
            <a:r>
              <a:rPr lang="de-CH" dirty="0" err="1" smtClean="0"/>
              <a:t>Medi</a:t>
            </a:r>
            <a:r>
              <a:rPr lang="de-CH" dirty="0" smtClean="0"/>
              <a:t> die auch die QT Zeit verlängern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198419" y="2194357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200" b="1" dirty="0"/>
              <a:t>Anticonvulsants</a:t>
            </a:r>
            <a:endParaRPr lang="en-US" sz="1200" dirty="0"/>
          </a:p>
          <a:p>
            <a:pPr lvl="1"/>
            <a:r>
              <a:rPr lang="en-US" sz="1200" dirty="0"/>
              <a:t>Gabapentin</a:t>
            </a:r>
          </a:p>
          <a:p>
            <a:pPr lvl="1"/>
            <a:r>
              <a:rPr lang="en-US" sz="1200" dirty="0"/>
              <a:t>Lyrica</a:t>
            </a:r>
          </a:p>
          <a:p>
            <a:pPr lvl="1"/>
            <a:r>
              <a:rPr lang="en-US" sz="1200" dirty="0" err="1"/>
              <a:t>Fosphenytoin</a:t>
            </a:r>
            <a:endParaRPr lang="en-US" sz="1200" dirty="0"/>
          </a:p>
          <a:p>
            <a:pPr lvl="1"/>
            <a:r>
              <a:rPr lang="en-US" sz="1200" dirty="0" err="1"/>
              <a:t>Pheytoin</a:t>
            </a:r>
            <a:endParaRPr lang="en-US" sz="1200" dirty="0"/>
          </a:p>
          <a:p>
            <a:r>
              <a:rPr lang="en-US" sz="1200" dirty="0"/>
              <a:t>SSRI</a:t>
            </a:r>
          </a:p>
          <a:p>
            <a:pPr lvl="1"/>
            <a:r>
              <a:rPr lang="en-US" sz="1200" dirty="0"/>
              <a:t>Citalopram</a:t>
            </a:r>
          </a:p>
          <a:p>
            <a:pPr lvl="1"/>
            <a:r>
              <a:rPr lang="en-US" sz="1200" dirty="0"/>
              <a:t>Sertraline</a:t>
            </a:r>
          </a:p>
          <a:p>
            <a:pPr lvl="1"/>
            <a:r>
              <a:rPr lang="en-US" sz="1200" dirty="0" err="1"/>
              <a:t>Fluoxetin</a:t>
            </a:r>
            <a:endParaRPr lang="en-US" sz="1200" dirty="0"/>
          </a:p>
          <a:p>
            <a:pPr lvl="1"/>
            <a:r>
              <a:rPr lang="en-US" sz="1200" dirty="0"/>
              <a:t>Paroxetine</a:t>
            </a:r>
          </a:p>
          <a:p>
            <a:pPr lvl="1"/>
            <a:r>
              <a:rPr lang="en-US" sz="1200" dirty="0"/>
              <a:t>Escitalopram</a:t>
            </a:r>
          </a:p>
          <a:p>
            <a:r>
              <a:rPr lang="en-US" sz="1200" dirty="0"/>
              <a:t>TCA</a:t>
            </a:r>
          </a:p>
          <a:p>
            <a:pPr lvl="1"/>
            <a:r>
              <a:rPr lang="en-US" sz="1200" dirty="0"/>
              <a:t>Amitriptyline</a:t>
            </a:r>
          </a:p>
          <a:p>
            <a:pPr lvl="1"/>
            <a:r>
              <a:rPr lang="en-US" sz="1200" dirty="0"/>
              <a:t>Doxepin</a:t>
            </a:r>
          </a:p>
          <a:p>
            <a:pPr lvl="1"/>
            <a:r>
              <a:rPr lang="en-US" sz="1200" dirty="0" err="1"/>
              <a:t>Nortiptyline</a:t>
            </a:r>
            <a:endParaRPr lang="en-US" sz="1200" dirty="0"/>
          </a:p>
          <a:p>
            <a:pPr lvl="1"/>
            <a:r>
              <a:rPr lang="en-US" sz="1200" dirty="0" err="1"/>
              <a:t>Desipramine</a:t>
            </a:r>
            <a:endParaRPr lang="en-US" sz="1200" dirty="0"/>
          </a:p>
          <a:p>
            <a:pPr lvl="1"/>
            <a:r>
              <a:rPr lang="en-US" sz="1200" dirty="0"/>
              <a:t>Clomipramine</a:t>
            </a:r>
          </a:p>
          <a:p>
            <a:pPr lvl="1"/>
            <a:r>
              <a:rPr lang="en-US" sz="1200" dirty="0" err="1"/>
              <a:t>Imipramin</a:t>
            </a:r>
            <a:endParaRPr lang="en-US" sz="1200" dirty="0"/>
          </a:p>
          <a:p>
            <a:pPr lvl="1"/>
            <a:r>
              <a:rPr lang="en-US" sz="1200" dirty="0" err="1"/>
              <a:t>Protriptyline</a:t>
            </a:r>
            <a:endParaRPr lang="en-US" sz="1200" dirty="0"/>
          </a:p>
          <a:p>
            <a:pPr lvl="1"/>
            <a:r>
              <a:rPr lang="en-US" sz="1200" dirty="0" err="1"/>
              <a:t>mirtazapin</a:t>
            </a:r>
            <a:endParaRPr lang="en-US" sz="1200" dirty="0"/>
          </a:p>
          <a:p>
            <a:r>
              <a:rPr lang="en-US" sz="1200" dirty="0" err="1"/>
              <a:t>Misc</a:t>
            </a:r>
            <a:r>
              <a:rPr lang="en-US" sz="1200" dirty="0"/>
              <a:t> Antidepressants</a:t>
            </a:r>
          </a:p>
          <a:p>
            <a:pPr lvl="1"/>
            <a:r>
              <a:rPr lang="en-US" sz="1200" dirty="0"/>
              <a:t>Duloxetine (</a:t>
            </a:r>
            <a:r>
              <a:rPr lang="en-US" sz="1200" dirty="0" err="1"/>
              <a:t>cymbalta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Venlafaxine </a:t>
            </a:r>
          </a:p>
        </p:txBody>
      </p:sp>
      <p:sp>
        <p:nvSpPr>
          <p:cNvPr id="5" name="Rechteck 4"/>
          <p:cNvSpPr/>
          <p:nvPr/>
        </p:nvSpPr>
        <p:spPr>
          <a:xfrm>
            <a:off x="5572990" y="222412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Muscle Relaxants</a:t>
            </a:r>
          </a:p>
          <a:p>
            <a:pPr lvl="1"/>
            <a:r>
              <a:rPr lang="en-US" sz="1200" dirty="0" err="1"/>
              <a:t>Cyclobenzapine</a:t>
            </a:r>
            <a:r>
              <a:rPr lang="en-US" sz="1200" dirty="0"/>
              <a:t> (</a:t>
            </a:r>
            <a:r>
              <a:rPr lang="en-US" sz="1200" dirty="0" err="1"/>
              <a:t>Flexeril</a:t>
            </a:r>
            <a:r>
              <a:rPr lang="en-US" sz="1200" dirty="0"/>
              <a:t>)</a:t>
            </a:r>
          </a:p>
          <a:p>
            <a:pPr lvl="1"/>
            <a:r>
              <a:rPr lang="en-US" sz="1200" dirty="0" err="1"/>
              <a:t>Tizanidine</a:t>
            </a:r>
            <a:endParaRPr lang="en-US" sz="1200" dirty="0"/>
          </a:p>
          <a:p>
            <a:r>
              <a:rPr lang="en-US" sz="1200" dirty="0"/>
              <a:t>NSAIDS</a:t>
            </a:r>
          </a:p>
          <a:p>
            <a:pPr lvl="1"/>
            <a:r>
              <a:rPr lang="en-US" sz="1200" dirty="0"/>
              <a:t>Celecoxib</a:t>
            </a:r>
          </a:p>
          <a:p>
            <a:pPr lvl="1"/>
            <a:r>
              <a:rPr lang="en-US" sz="1200" dirty="0"/>
              <a:t>Diclofenac</a:t>
            </a:r>
          </a:p>
          <a:p>
            <a:pPr lvl="1"/>
            <a:r>
              <a:rPr lang="en-US" sz="1200" dirty="0" err="1"/>
              <a:t>Etodolac</a:t>
            </a:r>
            <a:endParaRPr lang="en-US" sz="1200" dirty="0"/>
          </a:p>
          <a:p>
            <a:pPr lvl="1"/>
            <a:r>
              <a:rPr lang="en-US" sz="1200" dirty="0"/>
              <a:t>Ibuprofen</a:t>
            </a:r>
          </a:p>
          <a:p>
            <a:pPr lvl="1"/>
            <a:r>
              <a:rPr lang="en-US" sz="1200" dirty="0"/>
              <a:t>Meloxicam</a:t>
            </a:r>
          </a:p>
          <a:p>
            <a:pPr lvl="1"/>
            <a:r>
              <a:rPr lang="en-US" sz="1200" dirty="0" err="1"/>
              <a:t>Sulinda</a:t>
            </a:r>
            <a:endParaRPr lang="en-US" sz="1200" dirty="0"/>
          </a:p>
          <a:p>
            <a:pPr lvl="1"/>
            <a:r>
              <a:rPr lang="en-US" sz="1200" dirty="0" err="1"/>
              <a:t>Ketoprofen</a:t>
            </a:r>
            <a:endParaRPr lang="en-US" sz="1200" dirty="0"/>
          </a:p>
          <a:p>
            <a:r>
              <a:rPr lang="en-US" sz="1200" dirty="0"/>
              <a:t>OPIATES</a:t>
            </a:r>
          </a:p>
          <a:p>
            <a:pPr lvl="1"/>
            <a:r>
              <a:rPr lang="en-US" sz="1200" dirty="0"/>
              <a:t>Fentanyl</a:t>
            </a:r>
          </a:p>
          <a:p>
            <a:pPr lvl="1"/>
            <a:r>
              <a:rPr lang="en-US" sz="1200" dirty="0" err="1"/>
              <a:t>Sufentanil</a:t>
            </a:r>
            <a:endParaRPr lang="en-US" sz="1200" dirty="0"/>
          </a:p>
          <a:p>
            <a:pPr lvl="1"/>
            <a:r>
              <a:rPr lang="en-US" sz="1200" dirty="0" err="1"/>
              <a:t>Alfentanil</a:t>
            </a:r>
            <a:endParaRPr lang="en-US" sz="1200" dirty="0"/>
          </a:p>
          <a:p>
            <a:pPr lvl="1"/>
            <a:r>
              <a:rPr lang="en-US" sz="1200" dirty="0"/>
              <a:t>Hydromorphone</a:t>
            </a:r>
          </a:p>
          <a:p>
            <a:pPr lvl="1"/>
            <a:r>
              <a:rPr lang="en-US" sz="1200" dirty="0" err="1"/>
              <a:t>Levorphanol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2394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Tapentadol</a:t>
            </a:r>
            <a:r>
              <a:rPr lang="de-CH" dirty="0" smtClean="0"/>
              <a:t> (</a:t>
            </a:r>
            <a:r>
              <a:rPr lang="de-CH" dirty="0" err="1" smtClean="0"/>
              <a:t>Palexia</a:t>
            </a:r>
            <a:r>
              <a:rPr lang="de-CH" sz="4000" dirty="0" smtClean="0"/>
              <a:t>®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CH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μ-</a:t>
            </a:r>
            <a:r>
              <a:rPr lang="de-CH" dirty="0">
                <a:solidFill>
                  <a:srgbClr val="FF0000"/>
                </a:solidFill>
              </a:rPr>
              <a:t>Opioid-Rezeptor-</a:t>
            </a:r>
            <a:r>
              <a:rPr lang="de-CH" dirty="0" err="1">
                <a:solidFill>
                  <a:srgbClr val="FF0000"/>
                </a:solidFill>
              </a:rPr>
              <a:t>Agonismus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b="1" dirty="0">
                <a:solidFill>
                  <a:srgbClr val="FF0000"/>
                </a:solidFill>
              </a:rPr>
              <a:t>(MOR) </a:t>
            </a:r>
            <a:endParaRPr lang="de-CH" dirty="0">
              <a:solidFill>
                <a:srgbClr val="FF0000"/>
              </a:solidFill>
            </a:endParaRPr>
          </a:p>
          <a:p>
            <a:r>
              <a:rPr lang="de-CH" dirty="0"/>
              <a:t>hemmende Wirkung über </a:t>
            </a:r>
            <a:r>
              <a:rPr lang="de-CH" dirty="0" err="1"/>
              <a:t>aszendierende</a:t>
            </a:r>
            <a:r>
              <a:rPr lang="de-CH" dirty="0"/>
              <a:t> Schmerzbahnen </a:t>
            </a:r>
            <a:r>
              <a:rPr lang="de-CH" dirty="0" smtClean="0"/>
              <a:t>(Welches Opiat?)</a:t>
            </a:r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Noradrenalin-Wiederaufnahmehemmung </a:t>
            </a:r>
            <a:r>
              <a:rPr lang="de-CH" b="1" dirty="0">
                <a:solidFill>
                  <a:srgbClr val="FF0000"/>
                </a:solidFill>
              </a:rPr>
              <a:t>(NRI) </a:t>
            </a:r>
            <a:endParaRPr lang="de-CH" dirty="0">
              <a:solidFill>
                <a:srgbClr val="FF0000"/>
              </a:solidFill>
            </a:endParaRPr>
          </a:p>
          <a:p>
            <a:r>
              <a:rPr lang="de-CH" dirty="0"/>
              <a:t>verstärkende Hemmung über endogene deszendierende Schmerzbahnen </a:t>
            </a:r>
          </a:p>
          <a:p>
            <a:r>
              <a:rPr lang="de-CH" dirty="0" err="1"/>
              <a:t>Tapentadol</a:t>
            </a:r>
            <a:r>
              <a:rPr lang="de-CH" dirty="0"/>
              <a:t> vereinigt </a:t>
            </a:r>
            <a:r>
              <a:rPr lang="de-CH" b="1" dirty="0"/>
              <a:t>zwei Wirkmechanismen </a:t>
            </a:r>
            <a:r>
              <a:rPr lang="de-CH" dirty="0"/>
              <a:t>in einem Molekül: </a:t>
            </a:r>
            <a:r>
              <a:rPr lang="de-CH" b="1" dirty="0"/>
              <a:t>MOR </a:t>
            </a:r>
            <a:r>
              <a:rPr lang="de-CH" b="1" dirty="0" smtClean="0"/>
              <a:t>– NR</a:t>
            </a:r>
          </a:p>
          <a:p>
            <a:endParaRPr lang="de-CH" b="1" dirty="0"/>
          </a:p>
          <a:p>
            <a:r>
              <a:rPr lang="de-CH" dirty="0" smtClean="0"/>
              <a:t>Dosisanpassung bei stark eingeschränkter </a:t>
            </a:r>
            <a:r>
              <a:rPr lang="de-CH" dirty="0" err="1" smtClean="0"/>
              <a:t>Nierenfkt</a:t>
            </a:r>
            <a:r>
              <a:rPr lang="de-CH" dirty="0" smtClean="0"/>
              <a:t> (keine Daten vorliegend)</a:t>
            </a:r>
          </a:p>
          <a:p>
            <a:r>
              <a:rPr lang="de-CH" dirty="0" smtClean="0"/>
              <a:t>Dosisanpassung mässiger bei </a:t>
            </a:r>
            <a:r>
              <a:rPr lang="de-CH" dirty="0" err="1" smtClean="0"/>
              <a:t>Leberfktstörungen</a:t>
            </a:r>
            <a:r>
              <a:rPr lang="de-CH" dirty="0" smtClean="0"/>
              <a:t> (keine Daten für stark </a:t>
            </a:r>
            <a:r>
              <a:rPr lang="de-CH" dirty="0" err="1" smtClean="0"/>
              <a:t>eingeschr</a:t>
            </a:r>
            <a:r>
              <a:rPr lang="de-CH" dirty="0" smtClean="0"/>
              <a:t> </a:t>
            </a:r>
            <a:r>
              <a:rPr lang="de-CH" dirty="0" err="1" smtClean="0"/>
              <a:t>Leberfkt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Serotoninerges</a:t>
            </a:r>
            <a:r>
              <a:rPr lang="de-CH" dirty="0" smtClean="0"/>
              <a:t> Syndrom möglich (in </a:t>
            </a:r>
            <a:r>
              <a:rPr lang="de-CH" dirty="0" err="1" smtClean="0"/>
              <a:t>Komb</a:t>
            </a:r>
            <a:r>
              <a:rPr lang="de-CH" dirty="0" smtClean="0"/>
              <a:t> mit SSRI)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7335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9145" y="663376"/>
            <a:ext cx="10058400" cy="708224"/>
          </a:xfrm>
        </p:spPr>
        <p:txBody>
          <a:bodyPr>
            <a:noAutofit/>
          </a:bodyPr>
          <a:lstStyle/>
          <a:p>
            <a:r>
              <a:rPr lang="de-CH" sz="3600" dirty="0" smtClean="0"/>
              <a:t>Zunahme der Verschreibung und Tote von/wegen Opioiden in den USA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0836" y="5573560"/>
            <a:ext cx="5205847" cy="382385"/>
          </a:xfrm>
        </p:spPr>
        <p:txBody>
          <a:bodyPr/>
          <a:lstStyle/>
          <a:p>
            <a:pPr marL="0" indent="0">
              <a:buNone/>
            </a:pPr>
            <a:r>
              <a:rPr lang="de-CH" dirty="0" err="1"/>
              <a:t>Opioidverschreibungen</a:t>
            </a:r>
            <a:r>
              <a:rPr lang="de-CH" dirty="0"/>
              <a:t> in Mio. Gramm (USA)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8" y="1939716"/>
            <a:ext cx="5819571" cy="3587604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61927"/>
              </p:ext>
            </p:extLst>
          </p:nvPr>
        </p:nvGraphicFramePr>
        <p:xfrm>
          <a:off x="6473535" y="2267470"/>
          <a:ext cx="5468851" cy="293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art" r:id="rId4" imgW="7791450" imgH="4114800" progId="MSGraph.Chart.8">
                  <p:embed followColorScheme="full"/>
                </p:oleObj>
              </mc:Choice>
              <mc:Fallback>
                <p:oleObj name="Chart" r:id="rId4" imgW="779145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535" y="2267470"/>
                        <a:ext cx="5468851" cy="2932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6899564" y="5444836"/>
            <a:ext cx="4623954" cy="41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de-DE" sz="1400" dirty="0">
                <a:solidFill>
                  <a:schemeClr val="bg1"/>
                </a:solidFill>
              </a:rPr>
              <a:t>Source:  </a:t>
            </a:r>
            <a:r>
              <a:rPr lang="en-US" altLang="de-DE" sz="1400" dirty="0" err="1">
                <a:solidFill>
                  <a:schemeClr val="bg1"/>
                </a:solidFill>
              </a:rPr>
              <a:t>Paulozzi</a:t>
            </a:r>
            <a:r>
              <a:rPr lang="en-US" altLang="de-DE" sz="1400" dirty="0">
                <a:solidFill>
                  <a:schemeClr val="bg1"/>
                </a:solidFill>
              </a:rPr>
              <a:t>, CDC, Congressional testimony, 2007</a:t>
            </a:r>
          </a:p>
        </p:txBody>
      </p:sp>
    </p:spTree>
    <p:extLst>
      <p:ext uri="{BB962C8B-B14F-4D97-AF65-F5344CB8AC3E}">
        <p14:creationId xmlns:p14="http://schemas.microsoft.com/office/powerpoint/2010/main" val="662555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Opiatkonsum weltweit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3" y="1837242"/>
            <a:ext cx="6011999" cy="337596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5" y="2304183"/>
            <a:ext cx="5628409" cy="42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3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0" y="720696"/>
            <a:ext cx="8013800" cy="5709833"/>
          </a:xfrm>
        </p:spPr>
      </p:pic>
    </p:spTree>
    <p:extLst>
      <p:ext uri="{BB962C8B-B14F-4D97-AF65-F5344CB8AC3E}">
        <p14:creationId xmlns:p14="http://schemas.microsoft.com/office/powerpoint/2010/main" val="1965642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NW der Opioide</a:t>
            </a:r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378590"/>
              </p:ext>
            </p:extLst>
          </p:nvPr>
        </p:nvGraphicFramePr>
        <p:xfrm>
          <a:off x="1066800" y="2103438"/>
          <a:ext cx="10058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Akut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Chronisch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Atemdepression/</a:t>
                      </a:r>
                      <a:r>
                        <a:rPr lang="de-CH" dirty="0" err="1" smtClean="0"/>
                        <a:t>Sedation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Ø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Obstipation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(+)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+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Nausea/Erbrechen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+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(+)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Mundtrockenheit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(+)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+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Toleranzentwicklung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+ (?)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Immunsuppression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?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+ (?)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Hypogonadismus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+ (?)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Hyperalgesie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?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?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252253"/>
            <a:ext cx="1661659" cy="165539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066800" y="5590309"/>
            <a:ext cx="10058400" cy="72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/>
              <a:t>Methadon und </a:t>
            </a:r>
            <a:r>
              <a:rPr lang="de-CH" dirty="0" err="1"/>
              <a:t>Buprenorphin</a:t>
            </a:r>
            <a:r>
              <a:rPr lang="de-CH" dirty="0"/>
              <a:t> wirken </a:t>
            </a:r>
            <a:r>
              <a:rPr lang="de-CH" dirty="0" smtClean="0"/>
              <a:t>weniger immunsupprimierend </a:t>
            </a:r>
            <a:r>
              <a:rPr lang="de-CH" dirty="0"/>
              <a:t>als Morphin oder </a:t>
            </a:r>
            <a:r>
              <a:rPr lang="de-CH" dirty="0" err="1"/>
              <a:t>Fentanyl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118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Werdegang	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600" dirty="0"/>
              <a:t>Mittelschule St. Gallen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600" dirty="0"/>
              <a:t>Medizinstudium in Bern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600" dirty="0"/>
              <a:t>Assistenzjahre als Anästhesist in Sursee und am Inselspital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600" dirty="0"/>
              <a:t>Fremdjahr Chirurgie am </a:t>
            </a:r>
            <a:r>
              <a:rPr lang="de-CH" sz="2600" dirty="0" err="1"/>
              <a:t>Zieglerspital</a:t>
            </a:r>
            <a:endParaRPr lang="de-CH" sz="26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600" dirty="0"/>
              <a:t>Oberarzt und Leitender Arzt im RSE Burgdorf (insgesamt 7 Jahre)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600" dirty="0"/>
              <a:t>Selbständiger Schmerztherapeut seit </a:t>
            </a:r>
            <a:r>
              <a:rPr lang="de-CH" sz="2600" dirty="0" smtClean="0"/>
              <a:t>2014</a:t>
            </a:r>
            <a:endParaRPr lang="de-CH" sz="26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600" dirty="0"/>
              <a:t>Seit 4/18 am Spital in Interlaken als Belegarzt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22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33756"/>
          </a:xfrm>
        </p:spPr>
        <p:txBody>
          <a:bodyPr>
            <a:normAutofit fontScale="90000"/>
          </a:bodyPr>
          <a:lstStyle/>
          <a:p>
            <a:pPr algn="ctr"/>
            <a:r>
              <a:rPr lang="de-CH" dirty="0" smtClean="0"/>
              <a:t>CAVE Opioide und </a:t>
            </a:r>
            <a:r>
              <a:rPr lang="de-CH" dirty="0" err="1" smtClean="0"/>
              <a:t>Benzos</a:t>
            </a:r>
            <a:r>
              <a:rPr lang="de-CH" dirty="0" smtClean="0"/>
              <a:t>!</a:t>
            </a:r>
            <a:endParaRPr lang="de-CH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55" t="22069" r="21379" b="22759"/>
          <a:stretch/>
        </p:blipFill>
        <p:spPr>
          <a:xfrm>
            <a:off x="2993848" y="1276350"/>
            <a:ext cx="6204303" cy="393223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133599" y="5321301"/>
            <a:ext cx="7924800" cy="45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6666"/>
              </a:solidFill>
            </a:endParaRPr>
          </a:p>
          <a:p>
            <a:r>
              <a:rPr lang="en-US" sz="1000" dirty="0" err="1" smtClean="0">
                <a:solidFill>
                  <a:srgbClr val="006666"/>
                </a:solidFill>
              </a:rPr>
              <a:t>Dasgupta</a:t>
            </a:r>
            <a:r>
              <a:rPr lang="en-US" sz="1000" dirty="0" smtClean="0">
                <a:solidFill>
                  <a:srgbClr val="006666"/>
                </a:solidFill>
              </a:rPr>
              <a:t> </a:t>
            </a:r>
            <a:r>
              <a:rPr lang="en-US" sz="1000" dirty="0">
                <a:solidFill>
                  <a:srgbClr val="006666"/>
                </a:solidFill>
              </a:rPr>
              <a:t>N, Funk MJ, </a:t>
            </a:r>
            <a:r>
              <a:rPr lang="en-US" sz="1000" dirty="0" err="1">
                <a:solidFill>
                  <a:srgbClr val="006666"/>
                </a:solidFill>
              </a:rPr>
              <a:t>Proescholdbell</a:t>
            </a:r>
            <a:r>
              <a:rPr lang="en-US" sz="1000" dirty="0">
                <a:solidFill>
                  <a:srgbClr val="006666"/>
                </a:solidFill>
              </a:rPr>
              <a:t> S, Hirsch A, </a:t>
            </a:r>
            <a:r>
              <a:rPr lang="en-US" sz="1000" dirty="0" err="1">
                <a:solidFill>
                  <a:srgbClr val="006666"/>
                </a:solidFill>
              </a:rPr>
              <a:t>Ribisl</a:t>
            </a:r>
            <a:r>
              <a:rPr lang="en-US" sz="1000" dirty="0">
                <a:solidFill>
                  <a:srgbClr val="006666"/>
                </a:solidFill>
              </a:rPr>
              <a:t> KM, Marshall S. Cohort Study of the Impact of High-Dose </a:t>
            </a:r>
          </a:p>
          <a:p>
            <a:r>
              <a:rPr lang="en-US" sz="1000" dirty="0">
                <a:solidFill>
                  <a:srgbClr val="006666"/>
                </a:solidFill>
              </a:rPr>
              <a:t>  Opioid Analgesics on Overdose Mortality. Pain Med. 2016 Jan;17(1):85-98, by permission of Oxford University Press.</a:t>
            </a:r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3403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Opiate und Immunmodulation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Pat mit einer max. </a:t>
            </a:r>
            <a:r>
              <a:rPr lang="de-CH" dirty="0">
                <a:solidFill>
                  <a:srgbClr val="FF0000"/>
                </a:solidFill>
              </a:rPr>
              <a:t>systemische </a:t>
            </a:r>
            <a:r>
              <a:rPr lang="de-CH" dirty="0" err="1" smtClean="0">
                <a:solidFill>
                  <a:srgbClr val="FF0000"/>
                </a:solidFill>
              </a:rPr>
              <a:t>Sz-Th</a:t>
            </a:r>
            <a:r>
              <a:rPr lang="de-CH" dirty="0" smtClean="0"/>
              <a:t> </a:t>
            </a:r>
            <a:r>
              <a:rPr lang="de-CH" dirty="0" err="1" smtClean="0"/>
              <a:t>vs</a:t>
            </a:r>
            <a:r>
              <a:rPr lang="de-CH" dirty="0" smtClean="0"/>
              <a:t>  </a:t>
            </a:r>
            <a:r>
              <a:rPr lang="de-CH" dirty="0" smtClean="0">
                <a:solidFill>
                  <a:srgbClr val="00B050"/>
                </a:solidFill>
              </a:rPr>
              <a:t>Pat mit </a:t>
            </a:r>
            <a:r>
              <a:rPr lang="de-CH" dirty="0" err="1" smtClean="0">
                <a:solidFill>
                  <a:srgbClr val="00B050"/>
                </a:solidFill>
              </a:rPr>
              <a:t>interventionellen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Sz-Th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/>
              <a:t>bei</a:t>
            </a:r>
            <a:r>
              <a:rPr lang="de-CH" dirty="0">
                <a:solidFill>
                  <a:srgbClr val="00B050"/>
                </a:solidFill>
              </a:rPr>
              <a:t> </a:t>
            </a:r>
            <a:r>
              <a:rPr lang="de-CH" dirty="0"/>
              <a:t>Tumorpatienten </a:t>
            </a:r>
            <a:r>
              <a:rPr lang="de-CH" dirty="0" smtClean="0"/>
              <a:t>=&gt;(</a:t>
            </a:r>
            <a:r>
              <a:rPr lang="de-CH" dirty="0"/>
              <a:t>Überlebens-)Vorteil für </a:t>
            </a:r>
            <a:r>
              <a:rPr lang="de-CH" dirty="0" smtClean="0"/>
              <a:t>Pat mit einer </a:t>
            </a:r>
            <a:r>
              <a:rPr lang="de-CH" dirty="0" err="1"/>
              <a:t>interventionellen</a:t>
            </a:r>
            <a:r>
              <a:rPr lang="de-CH" dirty="0"/>
              <a:t> </a:t>
            </a:r>
            <a:r>
              <a:rPr lang="de-CH" dirty="0" err="1" smtClean="0"/>
              <a:t>Sz-Th</a:t>
            </a:r>
            <a:r>
              <a:rPr lang="de-CH" dirty="0" smtClean="0"/>
              <a:t> </a:t>
            </a:r>
            <a:r>
              <a:rPr lang="de-CH" dirty="0"/>
              <a:t>und tiefen </a:t>
            </a:r>
            <a:r>
              <a:rPr lang="de-CH" dirty="0" smtClean="0"/>
              <a:t>Opiatdosierungen </a:t>
            </a:r>
          </a:p>
          <a:p>
            <a:r>
              <a:rPr lang="de-CH" dirty="0" smtClean="0"/>
              <a:t>Gleichwohl </a:t>
            </a:r>
            <a:r>
              <a:rPr lang="de-CH" dirty="0"/>
              <a:t>bleiben die </a:t>
            </a:r>
            <a:r>
              <a:rPr lang="de-CH" dirty="0" smtClean="0"/>
              <a:t>systemischen Opiate </a:t>
            </a:r>
            <a:r>
              <a:rPr lang="de-CH" dirty="0"/>
              <a:t>ein wichtiger Bestandteil einer </a:t>
            </a:r>
            <a:r>
              <a:rPr lang="de-CH" dirty="0" smtClean="0"/>
              <a:t>optimalen </a:t>
            </a:r>
            <a:r>
              <a:rPr lang="de-CH" dirty="0" err="1" smtClean="0"/>
              <a:t>Sz-Th</a:t>
            </a:r>
            <a:r>
              <a:rPr lang="de-CH" dirty="0" smtClean="0"/>
              <a:t> </a:t>
            </a:r>
            <a:r>
              <a:rPr lang="de-CH" dirty="0"/>
              <a:t>beim </a:t>
            </a:r>
            <a:r>
              <a:rPr lang="de-CH" dirty="0" smtClean="0"/>
              <a:t>Tumorpatienten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r>
              <a:rPr lang="de-CH" sz="1200" dirty="0"/>
              <a:t>Smith TJ, Staats PS, </a:t>
            </a:r>
            <a:r>
              <a:rPr lang="de-CH" sz="1200" dirty="0" err="1"/>
              <a:t>Deer</a:t>
            </a:r>
            <a:r>
              <a:rPr lang="de-CH" sz="1200" dirty="0"/>
              <a:t> T, Stearns LJ, </a:t>
            </a:r>
            <a:r>
              <a:rPr lang="de-CH" sz="1200" dirty="0" err="1"/>
              <a:t>Rauck</a:t>
            </a:r>
            <a:r>
              <a:rPr lang="de-CH" sz="1200" dirty="0"/>
              <a:t> RL, </a:t>
            </a:r>
            <a:r>
              <a:rPr lang="de-CH" sz="1200" dirty="0" err="1"/>
              <a:t>Boortz</a:t>
            </a:r>
            <a:r>
              <a:rPr lang="de-CH" sz="1200" dirty="0"/>
              <a:t>-Marx RL, et al. </a:t>
            </a:r>
            <a:r>
              <a:rPr lang="de-CH" sz="1200" dirty="0" err="1"/>
              <a:t>Randomized</a:t>
            </a:r>
            <a:r>
              <a:rPr lang="de-CH" sz="1200" dirty="0"/>
              <a:t> </a:t>
            </a:r>
            <a:r>
              <a:rPr lang="de-CH" sz="1200" dirty="0" err="1"/>
              <a:t>clinical</a:t>
            </a:r>
            <a:r>
              <a:rPr lang="de-CH" sz="1200" dirty="0"/>
              <a:t> </a:t>
            </a:r>
            <a:r>
              <a:rPr lang="de-CH" sz="1200" dirty="0" err="1"/>
              <a:t>trial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an </a:t>
            </a:r>
            <a:r>
              <a:rPr lang="de-CH" sz="1200" dirty="0" err="1" smtClean="0"/>
              <a:t>implantable</a:t>
            </a:r>
            <a:r>
              <a:rPr lang="de-CH" sz="1200" dirty="0"/>
              <a:t> </a:t>
            </a:r>
            <a:r>
              <a:rPr lang="en-US" sz="1200" dirty="0" smtClean="0"/>
              <a:t>drug </a:t>
            </a:r>
            <a:r>
              <a:rPr lang="en-US" sz="1200" dirty="0"/>
              <a:t>delivery system compared with comprehensive medical management for refractory cancer pain: Impact on </a:t>
            </a:r>
            <a:r>
              <a:rPr lang="en-US" sz="1200" dirty="0" smtClean="0"/>
              <a:t>pain, drug-related </a:t>
            </a:r>
            <a:r>
              <a:rPr lang="en-US" sz="1200" dirty="0"/>
              <a:t>toxicity, and survival.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Oncol</a:t>
            </a:r>
            <a:r>
              <a:rPr lang="en-US" sz="1200" dirty="0"/>
              <a:t>. 2002;20:4040–9</a:t>
            </a:r>
            <a:r>
              <a:rPr lang="en-US" sz="1200" dirty="0" smtClean="0"/>
              <a:t>.</a:t>
            </a:r>
          </a:p>
          <a:p>
            <a:r>
              <a:rPr lang="de-CH" sz="1200" dirty="0"/>
              <a:t>http://eapcnet.wordpress.com/2012/03/30/do-opioids-influence-cancer-growth-the-iahpc-perspective-3/</a:t>
            </a:r>
          </a:p>
        </p:txBody>
      </p:sp>
    </p:spTree>
    <p:extLst>
      <p:ext uri="{BB962C8B-B14F-4D97-AF65-F5344CB8AC3E}">
        <p14:creationId xmlns:p14="http://schemas.microsoft.com/office/powerpoint/2010/main" val="1455279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Evidenz für die Wirkung von Opioiden</a:t>
            </a:r>
            <a:br>
              <a:rPr lang="de-CH" dirty="0"/>
            </a:br>
            <a:r>
              <a:rPr lang="de-CH" dirty="0"/>
              <a:t>bei </a:t>
            </a:r>
            <a:r>
              <a:rPr lang="de-CH" dirty="0" err="1" smtClean="0"/>
              <a:t>chron</a:t>
            </a:r>
            <a:r>
              <a:rPr lang="de-CH" dirty="0" smtClean="0"/>
              <a:t> </a:t>
            </a:r>
            <a:r>
              <a:rPr lang="de-CH" dirty="0" err="1" smtClean="0"/>
              <a:t>Rückensz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sz="2200" dirty="0"/>
          </a:p>
          <a:p>
            <a:r>
              <a:rPr lang="en-US" sz="2200" dirty="0" smtClean="0"/>
              <a:t>Benefit in </a:t>
            </a:r>
            <a:r>
              <a:rPr lang="en-US" sz="2200" dirty="0" err="1" smtClean="0"/>
              <a:t>Langzeittherapie</a:t>
            </a:r>
            <a:r>
              <a:rPr lang="en-US" sz="2200" dirty="0" smtClean="0"/>
              <a:t> </a:t>
            </a:r>
            <a:r>
              <a:rPr lang="en-US" sz="2200" dirty="0" err="1" smtClean="0"/>
              <a:t>mit</a:t>
            </a:r>
            <a:r>
              <a:rPr lang="en-US" sz="2200" dirty="0" smtClean="0"/>
              <a:t> </a:t>
            </a:r>
            <a:r>
              <a:rPr lang="en-US" sz="2200" dirty="0" err="1" smtClean="0"/>
              <a:t>Opioiden</a:t>
            </a:r>
            <a:r>
              <a:rPr lang="en-US" sz="2200" dirty="0" smtClean="0"/>
              <a:t> </a:t>
            </a:r>
            <a:r>
              <a:rPr lang="en-US" sz="2200" dirty="0" err="1" smtClean="0"/>
              <a:t>bei</a:t>
            </a:r>
            <a:r>
              <a:rPr lang="en-US" sz="2200" dirty="0" smtClean="0"/>
              <a:t> chron. </a:t>
            </a:r>
            <a:r>
              <a:rPr lang="en-US" sz="2200" dirty="0" err="1"/>
              <a:t>l</a:t>
            </a:r>
            <a:r>
              <a:rPr lang="en-US" sz="2200" dirty="0" err="1" smtClean="0"/>
              <a:t>umbalen</a:t>
            </a:r>
            <a:r>
              <a:rPr lang="en-US" sz="2200" dirty="0" smtClean="0"/>
              <a:t> </a:t>
            </a:r>
            <a:r>
              <a:rPr lang="en-US" sz="2200" dirty="0" err="1" smtClean="0"/>
              <a:t>Rückenszen</a:t>
            </a:r>
            <a:r>
              <a:rPr lang="en-US" sz="2200" dirty="0" smtClean="0"/>
              <a:t> </a:t>
            </a:r>
            <a:r>
              <a:rPr lang="en-US" sz="2200" dirty="0" err="1" smtClean="0"/>
              <a:t>bleibt</a:t>
            </a:r>
            <a:r>
              <a:rPr lang="en-US" sz="2200" dirty="0" smtClean="0"/>
              <a:t> </a:t>
            </a:r>
            <a:r>
              <a:rPr lang="en-US" sz="2200" dirty="0" err="1" smtClean="0"/>
              <a:t>fraglich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b="1" dirty="0"/>
          </a:p>
          <a:p>
            <a:pPr marL="0" indent="0">
              <a:buNone/>
            </a:pPr>
            <a:r>
              <a:rPr lang="de-CH" sz="1200" dirty="0" smtClean="0"/>
              <a:t>Martel </a:t>
            </a:r>
            <a:r>
              <a:rPr lang="de-CH" sz="1200" dirty="0"/>
              <a:t>BA et al. Ann Intern </a:t>
            </a:r>
            <a:r>
              <a:rPr lang="de-CH" sz="1200" dirty="0" err="1"/>
              <a:t>Med</a:t>
            </a:r>
            <a:r>
              <a:rPr lang="de-CH" sz="1200" dirty="0"/>
              <a:t> 2007; 146: 116-27</a:t>
            </a:r>
          </a:p>
          <a:p>
            <a:pPr marL="0" indent="0">
              <a:buNone/>
            </a:pPr>
            <a:r>
              <a:rPr lang="de-CH" sz="1200" dirty="0" err="1"/>
              <a:t>Deshpande</a:t>
            </a:r>
            <a:r>
              <a:rPr lang="de-CH" sz="1200" dirty="0"/>
              <a:t> A et al. </a:t>
            </a:r>
            <a:r>
              <a:rPr lang="de-CH" sz="1200" dirty="0" err="1"/>
              <a:t>Cochrane</a:t>
            </a:r>
            <a:r>
              <a:rPr lang="de-CH" sz="1200" dirty="0"/>
              <a:t> Database </a:t>
            </a:r>
            <a:r>
              <a:rPr lang="de-CH" sz="1200" dirty="0" err="1"/>
              <a:t>Syst</a:t>
            </a:r>
            <a:r>
              <a:rPr lang="de-CH" sz="1200" dirty="0"/>
              <a:t> </a:t>
            </a:r>
            <a:r>
              <a:rPr lang="de-CH" sz="1200" dirty="0" err="1"/>
              <a:t>Rev</a:t>
            </a:r>
            <a:r>
              <a:rPr lang="de-CH" sz="1200" dirty="0"/>
              <a:t> </a:t>
            </a:r>
            <a:r>
              <a:rPr lang="de-CH" sz="1200" dirty="0" smtClean="0"/>
              <a:t>2007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717891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355" y="642594"/>
            <a:ext cx="10359736" cy="1371600"/>
          </a:xfrm>
        </p:spPr>
        <p:txBody>
          <a:bodyPr>
            <a:noAutofit/>
          </a:bodyPr>
          <a:lstStyle/>
          <a:p>
            <a:r>
              <a:rPr lang="de-CH" sz="3400" dirty="0" smtClean="0"/>
              <a:t>Empfehlung zur </a:t>
            </a:r>
            <a:r>
              <a:rPr lang="de-CH" sz="3400" dirty="0" err="1" smtClean="0"/>
              <a:t>Th</a:t>
            </a:r>
            <a:r>
              <a:rPr lang="de-CH" sz="3400" dirty="0" smtClean="0"/>
              <a:t> des </a:t>
            </a:r>
            <a:r>
              <a:rPr lang="de-CH" sz="3400" dirty="0" err="1" smtClean="0"/>
              <a:t>Rückenszen</a:t>
            </a:r>
            <a:r>
              <a:rPr lang="de-CH" sz="3400" dirty="0" smtClean="0"/>
              <a:t> mit Opioiden</a:t>
            </a:r>
            <a:endParaRPr lang="de-CH" sz="3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1400" lvl="8" indent="0">
              <a:buNone/>
            </a:pPr>
            <a:r>
              <a:rPr lang="de-CH" dirty="0" smtClean="0"/>
              <a:t>	</a:t>
            </a:r>
          </a:p>
          <a:p>
            <a:pPr marL="2271400" lvl="8" indent="0">
              <a:buNone/>
            </a:pPr>
            <a:endParaRPr lang="de-CH" sz="2200" dirty="0"/>
          </a:p>
          <a:p>
            <a:pPr marL="2271400" lvl="8" indent="0">
              <a:buNone/>
            </a:pPr>
            <a:r>
              <a:rPr lang="de-CH" sz="2200" dirty="0" smtClean="0"/>
              <a:t>	</a:t>
            </a:r>
            <a:r>
              <a:rPr lang="de-CH" sz="2600" dirty="0" smtClean="0"/>
              <a:t>Indikation </a:t>
            </a:r>
            <a:r>
              <a:rPr lang="de-CH" sz="2600" dirty="0"/>
              <a:t>umso </a:t>
            </a:r>
            <a:r>
              <a:rPr lang="de-CH" sz="2600" dirty="0" smtClean="0"/>
              <a:t>besser,</a:t>
            </a:r>
          </a:p>
          <a:p>
            <a:pPr marL="2271400" lvl="8" indent="0">
              <a:buNone/>
            </a:pPr>
            <a:r>
              <a:rPr lang="de-CH" sz="2600" dirty="0" smtClean="0"/>
              <a:t>	je </a:t>
            </a:r>
            <a:r>
              <a:rPr lang="de-CH" sz="2600" dirty="0"/>
              <a:t>akuter und </a:t>
            </a:r>
            <a:r>
              <a:rPr lang="de-CH" sz="2600" dirty="0" err="1"/>
              <a:t>nozizeptiver</a:t>
            </a:r>
            <a:endParaRPr lang="de-CH" sz="2600" dirty="0"/>
          </a:p>
          <a:p>
            <a:pPr marL="2271400" lvl="8" indent="0">
              <a:buNone/>
            </a:pPr>
            <a:r>
              <a:rPr lang="de-CH" sz="2600" dirty="0" smtClean="0"/>
              <a:t>	der </a:t>
            </a:r>
            <a:r>
              <a:rPr lang="de-CH" sz="2600" dirty="0"/>
              <a:t>Schmerz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1" y="2103120"/>
            <a:ext cx="179999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4000" dirty="0" smtClean="0"/>
              <a:t>Opiate und Missbrauch/Abhängigkeit/Tod bei chron. </a:t>
            </a:r>
            <a:r>
              <a:rPr lang="de-CH" sz="4000" dirty="0" err="1" smtClean="0"/>
              <a:t>Szen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3-19</a:t>
            </a:r>
            <a:r>
              <a:rPr lang="en-US" sz="2600" dirty="0"/>
              <a:t>% </a:t>
            </a:r>
          </a:p>
          <a:p>
            <a:r>
              <a:rPr lang="en-US" sz="2600" dirty="0" smtClean="0"/>
              <a:t>•</a:t>
            </a:r>
            <a:r>
              <a:rPr lang="en-US" sz="2600" dirty="0" err="1" smtClean="0"/>
              <a:t>Bekannte</a:t>
            </a:r>
            <a:r>
              <a:rPr lang="en-US" sz="2600" dirty="0" smtClean="0"/>
              <a:t> </a:t>
            </a:r>
            <a:r>
              <a:rPr lang="en-US" sz="2600" dirty="0" err="1" smtClean="0"/>
              <a:t>Risikofaktoren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de-CH" sz="2600" dirty="0" smtClean="0"/>
              <a:t>–</a:t>
            </a:r>
            <a:r>
              <a:rPr lang="de-CH" sz="2600" dirty="0"/>
              <a:t> </a:t>
            </a:r>
            <a:r>
              <a:rPr lang="de-CH" sz="2600" dirty="0" smtClean="0"/>
              <a:t>Alter </a:t>
            </a:r>
            <a:r>
              <a:rPr lang="de-CH" sz="2600" dirty="0" smtClean="0">
                <a:solidFill>
                  <a:srgbClr val="008000"/>
                </a:solidFill>
              </a:rPr>
              <a:t>(je jünger desto eher)</a:t>
            </a:r>
            <a:endParaRPr lang="de-CH" sz="2600" dirty="0">
              <a:solidFill>
                <a:srgbClr val="008000"/>
              </a:solidFill>
            </a:endParaRPr>
          </a:p>
          <a:p>
            <a:r>
              <a:rPr lang="en-US" sz="2600" dirty="0" smtClean="0"/>
              <a:t>– </a:t>
            </a:r>
            <a:r>
              <a:rPr lang="en-US" sz="2600" dirty="0" err="1" smtClean="0"/>
              <a:t>Abhängigkeit</a:t>
            </a:r>
            <a:r>
              <a:rPr lang="en-US" sz="2600" dirty="0" smtClean="0"/>
              <a:t> in der </a:t>
            </a:r>
            <a:r>
              <a:rPr lang="en-US" sz="2600" dirty="0" err="1" smtClean="0"/>
              <a:t>Vorgeschichte</a:t>
            </a:r>
            <a:endParaRPr lang="en-US" sz="2600" dirty="0" smtClean="0"/>
          </a:p>
          <a:p>
            <a:r>
              <a:rPr lang="de-CH" sz="2600" dirty="0" smtClean="0"/>
              <a:t>•</a:t>
            </a:r>
            <a:r>
              <a:rPr lang="de-CH" sz="2600" dirty="0" err="1" smtClean="0"/>
              <a:t>illiegale</a:t>
            </a:r>
            <a:r>
              <a:rPr lang="de-CH" sz="2600" dirty="0" smtClean="0"/>
              <a:t> Substanzen, </a:t>
            </a:r>
            <a:r>
              <a:rPr lang="de-CH" sz="2600" dirty="0" err="1"/>
              <a:t>A</a:t>
            </a:r>
            <a:r>
              <a:rPr lang="de-CH" sz="2600" dirty="0" err="1" smtClean="0"/>
              <a:t>lcohol</a:t>
            </a:r>
            <a:r>
              <a:rPr lang="de-CH" sz="2600" dirty="0"/>
              <a:t>, </a:t>
            </a:r>
            <a:r>
              <a:rPr lang="de-CH" sz="2600" dirty="0" err="1"/>
              <a:t>N</a:t>
            </a:r>
            <a:r>
              <a:rPr lang="de-CH" sz="2600" dirty="0" err="1" smtClean="0"/>
              <a:t>icotine</a:t>
            </a:r>
            <a:r>
              <a:rPr lang="de-CH" sz="2600" dirty="0" smtClean="0"/>
              <a:t> </a:t>
            </a:r>
            <a:endParaRPr lang="de-CH" sz="2600" dirty="0"/>
          </a:p>
          <a:p>
            <a:r>
              <a:rPr lang="en-US" sz="2600" dirty="0" smtClean="0"/>
              <a:t>–</a:t>
            </a:r>
            <a:r>
              <a:rPr lang="en-US" sz="2600" dirty="0" err="1" smtClean="0"/>
              <a:t>Substanzmissbrauch</a:t>
            </a:r>
            <a:r>
              <a:rPr lang="en-US" sz="2600" dirty="0" smtClean="0"/>
              <a:t> in der </a:t>
            </a:r>
            <a:r>
              <a:rPr lang="en-US" sz="2600" dirty="0" err="1" smtClean="0"/>
              <a:t>Famile</a:t>
            </a:r>
            <a:endParaRPr lang="en-US" sz="2600" dirty="0"/>
          </a:p>
          <a:p>
            <a:r>
              <a:rPr lang="de-CH" sz="2600" dirty="0" smtClean="0"/>
              <a:t>–Konflikte mit dem Gesetz </a:t>
            </a:r>
          </a:p>
          <a:p>
            <a:pPr marL="0" indent="0">
              <a:buNone/>
            </a:pPr>
            <a:r>
              <a:rPr lang="de-CH" sz="2600" dirty="0" smtClean="0"/>
              <a:t>(Fahren unter Drogen, Inhaftierung) </a:t>
            </a:r>
            <a:endParaRPr lang="de-CH" sz="2600" dirty="0"/>
          </a:p>
          <a:p>
            <a:r>
              <a:rPr lang="de-CH" sz="2600" dirty="0" smtClean="0"/>
              <a:t>–Psychische Probleme</a:t>
            </a:r>
          </a:p>
          <a:p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r>
              <a:rPr lang="de-CH" sz="1300" dirty="0" err="1"/>
              <a:t>Akbik</a:t>
            </a:r>
            <a:r>
              <a:rPr lang="de-CH" sz="1300" dirty="0"/>
              <a:t> H et al. JPSM 2006 </a:t>
            </a:r>
            <a:r>
              <a:rPr lang="de-CH" sz="1300" dirty="0" smtClean="0"/>
              <a:t>			</a:t>
            </a:r>
            <a:r>
              <a:rPr lang="nl-NL" sz="1300" dirty="0" smtClean="0"/>
              <a:t>Liebschutz </a:t>
            </a:r>
            <a:r>
              <a:rPr lang="nl-NL" sz="1300" dirty="0"/>
              <a:t>JM et al. J of Pain 2010</a:t>
            </a:r>
            <a:endParaRPr lang="de-CH" sz="1300" dirty="0" smtClean="0"/>
          </a:p>
          <a:p>
            <a:pPr marL="0" indent="0">
              <a:buNone/>
            </a:pPr>
            <a:r>
              <a:rPr lang="en-US" sz="1300" dirty="0" smtClean="0"/>
              <a:t>Ives </a:t>
            </a:r>
            <a:r>
              <a:rPr lang="en-US" sz="1300" dirty="0"/>
              <a:t>T et al. BMC Health Services Research 2006 </a:t>
            </a:r>
            <a:r>
              <a:rPr lang="nl-NL" sz="1300" dirty="0" smtClean="0"/>
              <a:t> 		</a:t>
            </a:r>
            <a:r>
              <a:rPr lang="de-CH" sz="1300" dirty="0" err="1" smtClean="0"/>
              <a:t>Michna</a:t>
            </a:r>
            <a:r>
              <a:rPr lang="de-CH" sz="1300" dirty="0" smtClean="0"/>
              <a:t> E </a:t>
            </a:r>
            <a:r>
              <a:rPr lang="de-CH" sz="1300" dirty="0" err="1" smtClean="0"/>
              <a:t>el</a:t>
            </a:r>
            <a:r>
              <a:rPr lang="de-CH" sz="1300" dirty="0" smtClean="0"/>
              <a:t> al. JPSM 2004 </a:t>
            </a:r>
            <a:endParaRPr lang="de-CH" sz="1300" dirty="0"/>
          </a:p>
          <a:p>
            <a:pPr marL="0" indent="0">
              <a:buNone/>
            </a:pPr>
            <a:r>
              <a:rPr lang="de-CH" sz="1300" dirty="0" smtClean="0"/>
              <a:t>Reid </a:t>
            </a:r>
            <a:r>
              <a:rPr lang="de-CH" sz="1300" dirty="0"/>
              <a:t>MC et al JGIM 2002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056" y="2014194"/>
            <a:ext cx="4208095" cy="251476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228421" y="4617885"/>
            <a:ext cx="3013364" cy="59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Drug overdose death rates by intent by age group, US, 2008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5158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 Analgetika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784764"/>
            <a:ext cx="10058400" cy="3250276"/>
          </a:xfrm>
        </p:spPr>
        <p:txBody>
          <a:bodyPr>
            <a:normAutofit fontScale="85000" lnSpcReduction="20000"/>
          </a:bodyPr>
          <a:lstStyle/>
          <a:p>
            <a:r>
              <a:rPr lang="de-CH" dirty="0" smtClean="0"/>
              <a:t>Antidepressiva</a:t>
            </a:r>
            <a:endParaRPr lang="de-CH" dirty="0"/>
          </a:p>
          <a:p>
            <a:r>
              <a:rPr lang="de-CH" dirty="0" err="1"/>
              <a:t>Antiepileptika</a:t>
            </a:r>
            <a:endParaRPr lang="de-CH" dirty="0"/>
          </a:p>
          <a:p>
            <a:r>
              <a:rPr lang="de-CH" dirty="0" err="1"/>
              <a:t>Glucocorticoide</a:t>
            </a:r>
            <a:endParaRPr lang="de-CH" dirty="0"/>
          </a:p>
          <a:p>
            <a:r>
              <a:rPr lang="de-CH" dirty="0"/>
              <a:t>NMDA-Antagonisten</a:t>
            </a:r>
          </a:p>
          <a:p>
            <a:r>
              <a:rPr lang="de-CH" dirty="0" err="1"/>
              <a:t>Muskelrelaxanzien</a:t>
            </a:r>
            <a:endParaRPr lang="de-CH" dirty="0"/>
          </a:p>
          <a:p>
            <a:r>
              <a:rPr lang="de-CH" dirty="0" smtClean="0"/>
              <a:t>Spasmolytika</a:t>
            </a:r>
            <a:endParaRPr lang="de-CH" dirty="0"/>
          </a:p>
          <a:p>
            <a:r>
              <a:rPr lang="de-CH" dirty="0" err="1"/>
              <a:t>Calcitonin</a:t>
            </a:r>
            <a:endParaRPr lang="de-CH" dirty="0"/>
          </a:p>
          <a:p>
            <a:r>
              <a:rPr lang="de-CH" dirty="0" err="1"/>
              <a:t>Bisphosphonate</a:t>
            </a:r>
            <a:endParaRPr lang="de-CH" dirty="0"/>
          </a:p>
          <a:p>
            <a:r>
              <a:rPr lang="de-CH" dirty="0"/>
              <a:t>Alpha2-Rezeptor-Agonisten</a:t>
            </a:r>
          </a:p>
          <a:p>
            <a:r>
              <a:rPr lang="de-CH" dirty="0" smtClean="0"/>
              <a:t>Lokalanästhetika</a:t>
            </a:r>
          </a:p>
          <a:p>
            <a:r>
              <a:rPr lang="de-CH" dirty="0" smtClean="0"/>
              <a:t>Cannabis?</a:t>
            </a:r>
            <a:endParaRPr lang="de-CH" dirty="0"/>
          </a:p>
          <a:p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066800" y="1662546"/>
            <a:ext cx="10058400" cy="935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600" dirty="0" smtClean="0">
              <a:solidFill>
                <a:schemeClr val="tx1"/>
              </a:solidFill>
            </a:endParaRPr>
          </a:p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Wirkstoffe</a:t>
            </a:r>
            <a:r>
              <a:rPr lang="de-CH" sz="1600" dirty="0">
                <a:solidFill>
                  <a:schemeClr val="tx1"/>
                </a:solidFill>
              </a:rPr>
              <a:t>, die nicht primär für die </a:t>
            </a:r>
            <a:r>
              <a:rPr lang="de-CH" sz="1600" dirty="0" err="1">
                <a:solidFill>
                  <a:schemeClr val="tx1"/>
                </a:solidFill>
              </a:rPr>
              <a:t>Sz-Th</a:t>
            </a:r>
            <a:r>
              <a:rPr lang="de-CH" sz="1600" dirty="0">
                <a:solidFill>
                  <a:schemeClr val="tx1"/>
                </a:solidFill>
              </a:rPr>
              <a:t> vorgesehen sind - wie beispielsweise Mittel gegen Epilepsie oder Depressionen - die aber direkte oder indirekte schmerzlindernde Eigenschaften aufweisen oder die schmerzhemmenden Effekte der Analgetika verstärken</a:t>
            </a:r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60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Pregabalin</a:t>
            </a:r>
            <a:r>
              <a:rPr lang="de-CH" dirty="0" smtClean="0"/>
              <a:t> und </a:t>
            </a:r>
            <a:r>
              <a:rPr lang="de-CH" dirty="0" err="1" smtClean="0"/>
              <a:t>Gabapentin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Medi</a:t>
            </a:r>
            <a:r>
              <a:rPr lang="de-CH" dirty="0" smtClean="0"/>
              <a:t> der Wahl bei neuropathischen </a:t>
            </a:r>
            <a:r>
              <a:rPr lang="de-CH" dirty="0" err="1" smtClean="0"/>
              <a:t>Szen</a:t>
            </a:r>
            <a:r>
              <a:rPr lang="de-CH" dirty="0" smtClean="0"/>
              <a:t> (peripher und zentral)</a:t>
            </a:r>
          </a:p>
          <a:p>
            <a:r>
              <a:rPr lang="de-CH" dirty="0" smtClean="0"/>
              <a:t>Hemmung der Transmitterfreisetzung an </a:t>
            </a:r>
            <a:r>
              <a:rPr lang="de-CH" dirty="0"/>
              <a:t>den präsynaptischen Terminals </a:t>
            </a:r>
            <a:r>
              <a:rPr lang="de-CH" dirty="0" smtClean="0"/>
              <a:t>durch Calcium-Kanalblockade (</a:t>
            </a:r>
            <a:r>
              <a:rPr lang="de-CH" dirty="0"/>
              <a:t>Glutamat, Noradrenalin und Substanz </a:t>
            </a:r>
            <a:r>
              <a:rPr lang="de-CH" dirty="0" smtClean="0"/>
              <a:t>P =&gt; verminderte neuronale </a:t>
            </a:r>
            <a:r>
              <a:rPr lang="de-CH" dirty="0"/>
              <a:t>Erregbarkeit im zentralen </a:t>
            </a:r>
            <a:r>
              <a:rPr lang="de-CH" dirty="0" smtClean="0"/>
              <a:t>Nervensystem)</a:t>
            </a:r>
            <a:endParaRPr lang="de-CH" dirty="0"/>
          </a:p>
          <a:p>
            <a:r>
              <a:rPr lang="de-CH" dirty="0" smtClean="0"/>
              <a:t>die Beginn mit kleinster Dosierung (NW) am Abend, Steigerung alle 2-3 Tage (Ziel 150mg/Tag)</a:t>
            </a:r>
          </a:p>
          <a:p>
            <a:r>
              <a:rPr lang="de-CH" dirty="0" smtClean="0"/>
              <a:t>Absetzen über </a:t>
            </a:r>
            <a:r>
              <a:rPr lang="de-CH" dirty="0" err="1" smtClean="0"/>
              <a:t>mind</a:t>
            </a:r>
            <a:r>
              <a:rPr lang="de-CH" dirty="0" smtClean="0"/>
              <a:t> eine Woche</a:t>
            </a:r>
          </a:p>
          <a:p>
            <a:r>
              <a:rPr lang="de-CH" dirty="0" smtClean="0"/>
              <a:t>Ausscheidung </a:t>
            </a:r>
            <a:r>
              <a:rPr lang="de-CH" dirty="0" err="1" smtClean="0"/>
              <a:t>va</a:t>
            </a:r>
            <a:r>
              <a:rPr lang="de-CH" dirty="0" smtClean="0"/>
              <a:t>. unverändert über die Niere (nur ca. 2% </a:t>
            </a:r>
            <a:r>
              <a:rPr lang="de-CH" dirty="0" err="1" smtClean="0"/>
              <a:t>metabolisiert</a:t>
            </a:r>
            <a:r>
              <a:rPr lang="de-CH" dirty="0" smtClean="0"/>
              <a:t>)</a:t>
            </a:r>
          </a:p>
          <a:p>
            <a:r>
              <a:rPr lang="de-CH" dirty="0" smtClean="0"/>
              <a:t>Keine Behinderung des Metabolismus anderer </a:t>
            </a:r>
            <a:r>
              <a:rPr lang="de-CH" dirty="0" err="1" smtClean="0"/>
              <a:t>Medi</a:t>
            </a:r>
            <a:r>
              <a:rPr lang="de-CH" dirty="0" smtClean="0"/>
              <a:t>, nicht an Plasmaproteine gebunden =&gt; </a:t>
            </a:r>
            <a:r>
              <a:rPr lang="de-CH" dirty="0" err="1"/>
              <a:t>pharmakokinetische</a:t>
            </a:r>
            <a:r>
              <a:rPr lang="de-CH" dirty="0"/>
              <a:t> Wechselwirkungen </a:t>
            </a:r>
            <a:r>
              <a:rPr lang="de-CH" dirty="0" err="1" smtClean="0"/>
              <a:t>unwhs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26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TZA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sz="2200" dirty="0" smtClean="0"/>
              <a:t>Einsatz bei neuropathischen </a:t>
            </a:r>
            <a:r>
              <a:rPr lang="de-CH" sz="2200" dirty="0" err="1" smtClean="0"/>
              <a:t>Szen</a:t>
            </a:r>
            <a:endParaRPr lang="de-CH" sz="2200" dirty="0"/>
          </a:p>
          <a:p>
            <a:r>
              <a:rPr lang="de-CH" sz="2200" dirty="0"/>
              <a:t>Beachte Kontraindikationen (Glaukom, </a:t>
            </a:r>
            <a:r>
              <a:rPr lang="de-CH" sz="2200" dirty="0" err="1"/>
              <a:t>cardiale</a:t>
            </a:r>
            <a:r>
              <a:rPr lang="de-CH" sz="2200" dirty="0"/>
              <a:t> Erk., Prostatiker, </a:t>
            </a:r>
            <a:r>
              <a:rPr lang="de-CH" sz="2200" dirty="0" err="1"/>
              <a:t>Hepathopathie</a:t>
            </a:r>
            <a:r>
              <a:rPr lang="de-CH" sz="2200" dirty="0"/>
              <a:t>, Adipositas, erektile Dysfunktion) </a:t>
            </a:r>
          </a:p>
          <a:p>
            <a:r>
              <a:rPr lang="de-CH" sz="2200" dirty="0"/>
              <a:t>•EKG vor Therapie-Beginn (?) </a:t>
            </a:r>
            <a:r>
              <a:rPr lang="de-CH" sz="2200" dirty="0" smtClean="0"/>
              <a:t>wegen QT-Verlängerung</a:t>
            </a:r>
            <a:endParaRPr lang="de-CH" sz="2200" dirty="0"/>
          </a:p>
          <a:p>
            <a:r>
              <a:rPr lang="de-CH" sz="2200" dirty="0"/>
              <a:t>•</a:t>
            </a:r>
            <a:r>
              <a:rPr lang="de-CH" sz="2200" dirty="0" smtClean="0"/>
              <a:t>Leberwerte</a:t>
            </a:r>
          </a:p>
          <a:p>
            <a:r>
              <a:rPr lang="de-CH" sz="2200" dirty="0" smtClean="0"/>
              <a:t>CAVE: Sturzgefahr</a:t>
            </a:r>
            <a:endParaRPr lang="de-CH" sz="22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42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Cannabis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err="1"/>
              <a:t>Cannabinoid</a:t>
            </a:r>
            <a:r>
              <a:rPr lang="de-CH" dirty="0"/>
              <a:t>-Rezeptoren </a:t>
            </a:r>
            <a:r>
              <a:rPr lang="de-CH" dirty="0" smtClean="0"/>
              <a:t>CB1 und CB2 kommen </a:t>
            </a:r>
            <a:r>
              <a:rPr lang="de-CH" dirty="0"/>
              <a:t>im ganzen ZNS </a:t>
            </a:r>
            <a:r>
              <a:rPr lang="de-CH" dirty="0" smtClean="0"/>
              <a:t>vor, können </a:t>
            </a:r>
            <a:r>
              <a:rPr lang="de-CH" dirty="0"/>
              <a:t>aber auch im peripheren sensorischen </a:t>
            </a:r>
            <a:r>
              <a:rPr lang="de-CH" dirty="0" smtClean="0"/>
              <a:t>Neuron auf </a:t>
            </a:r>
            <a:r>
              <a:rPr lang="de-CH" dirty="0"/>
              <a:t>einen Stimulus hin exprimiert </a:t>
            </a:r>
            <a:r>
              <a:rPr lang="de-CH" dirty="0" smtClean="0"/>
              <a:t>werden</a:t>
            </a:r>
          </a:p>
          <a:p>
            <a:r>
              <a:rPr lang="de-CH" dirty="0"/>
              <a:t>Cannabiskraut enthaltenen mehr als 60 </a:t>
            </a:r>
            <a:r>
              <a:rPr lang="de-CH" dirty="0" smtClean="0"/>
              <a:t>Substanzen</a:t>
            </a:r>
          </a:p>
          <a:p>
            <a:r>
              <a:rPr lang="de-CH" dirty="0"/>
              <a:t>Die </a:t>
            </a:r>
            <a:r>
              <a:rPr lang="de-CH" dirty="0" err="1"/>
              <a:t>Cannabinoide</a:t>
            </a:r>
            <a:r>
              <a:rPr lang="de-CH" dirty="0"/>
              <a:t> zeigen im Tierversuch eine </a:t>
            </a:r>
            <a:r>
              <a:rPr lang="de-CH" dirty="0" smtClean="0"/>
              <a:t>analgetische, anti-hyperalgetischen </a:t>
            </a:r>
            <a:r>
              <a:rPr lang="de-CH" dirty="0"/>
              <a:t>und </a:t>
            </a:r>
            <a:r>
              <a:rPr lang="de-CH" dirty="0" smtClean="0"/>
              <a:t>anti-</a:t>
            </a:r>
            <a:r>
              <a:rPr lang="de-CH" dirty="0" err="1" smtClean="0"/>
              <a:t>inflammatorische</a:t>
            </a:r>
            <a:r>
              <a:rPr lang="de-CH" dirty="0"/>
              <a:t> </a:t>
            </a:r>
            <a:r>
              <a:rPr lang="de-CH" dirty="0" smtClean="0"/>
              <a:t>Wirkung</a:t>
            </a:r>
          </a:p>
          <a:p>
            <a:r>
              <a:rPr lang="de-CH" dirty="0"/>
              <a:t>Insgesamt </a:t>
            </a:r>
            <a:r>
              <a:rPr lang="de-CH" dirty="0" smtClean="0"/>
              <a:t>haben die </a:t>
            </a:r>
            <a:r>
              <a:rPr lang="de-CH" dirty="0" err="1"/>
              <a:t>Cannabinoide</a:t>
            </a:r>
            <a:r>
              <a:rPr lang="de-CH" dirty="0"/>
              <a:t> bei </a:t>
            </a:r>
            <a:r>
              <a:rPr lang="de-CH" dirty="0" smtClean="0"/>
              <a:t>Pat mit </a:t>
            </a:r>
            <a:r>
              <a:rPr lang="de-CH" dirty="0" err="1" smtClean="0"/>
              <a:t>chron</a:t>
            </a:r>
            <a:r>
              <a:rPr lang="de-CH" dirty="0" smtClean="0"/>
              <a:t> </a:t>
            </a:r>
            <a:r>
              <a:rPr lang="de-CH" dirty="0" err="1" smtClean="0"/>
              <a:t>neuropath</a:t>
            </a:r>
            <a:r>
              <a:rPr lang="de-CH" dirty="0" smtClean="0"/>
              <a:t> </a:t>
            </a:r>
            <a:r>
              <a:rPr lang="de-CH" dirty="0" err="1" smtClean="0"/>
              <a:t>Szen</a:t>
            </a:r>
            <a:r>
              <a:rPr lang="de-CH" dirty="0"/>
              <a:t>, mit </a:t>
            </a:r>
            <a:r>
              <a:rPr lang="de-CH" dirty="0">
                <a:solidFill>
                  <a:srgbClr val="FF0000"/>
                </a:solidFill>
              </a:rPr>
              <a:t>Multipler Sklerose</a:t>
            </a:r>
            <a:r>
              <a:rPr lang="de-CH" dirty="0"/>
              <a:t> </a:t>
            </a:r>
            <a:r>
              <a:rPr lang="de-CH" dirty="0" smtClean="0"/>
              <a:t>und </a:t>
            </a:r>
            <a:r>
              <a:rPr lang="de-CH" dirty="0" err="1" smtClean="0">
                <a:solidFill>
                  <a:srgbClr val="FF0000"/>
                </a:solidFill>
              </a:rPr>
              <a:t>muskuloskelettalen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Szen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/>
              <a:t>eine gute Wirkung, </a:t>
            </a:r>
            <a:r>
              <a:rPr lang="de-CH" dirty="0" smtClean="0"/>
              <a:t>obwohl </a:t>
            </a:r>
            <a:r>
              <a:rPr lang="de-CH" dirty="0" smtClean="0">
                <a:solidFill>
                  <a:srgbClr val="008000"/>
                </a:solidFill>
              </a:rPr>
              <a:t>grössere </a:t>
            </a:r>
            <a:r>
              <a:rPr lang="de-CH" dirty="0">
                <a:solidFill>
                  <a:srgbClr val="008000"/>
                </a:solidFill>
              </a:rPr>
              <a:t>kontrollierte Studien bis jetzt fehlen</a:t>
            </a:r>
          </a:p>
          <a:p>
            <a:r>
              <a:rPr lang="de-CH" dirty="0" smtClean="0"/>
              <a:t>Beim </a:t>
            </a:r>
            <a:r>
              <a:rPr lang="de-CH" dirty="0" err="1" smtClean="0"/>
              <a:t>Karzinomsz</a:t>
            </a:r>
            <a:r>
              <a:rPr lang="de-CH" dirty="0" smtClean="0"/>
              <a:t> </a:t>
            </a:r>
            <a:r>
              <a:rPr lang="de-CH" dirty="0"/>
              <a:t>waren 10 mg THC </a:t>
            </a:r>
            <a:r>
              <a:rPr lang="de-CH" dirty="0" err="1" smtClean="0"/>
              <a:t>äquianalgetisch</a:t>
            </a:r>
            <a:r>
              <a:rPr lang="de-CH" dirty="0" smtClean="0"/>
              <a:t> zu </a:t>
            </a:r>
            <a:r>
              <a:rPr lang="de-CH" dirty="0"/>
              <a:t>50 mg Codein; höhere Dosierungen </a:t>
            </a:r>
            <a:r>
              <a:rPr lang="de-CH" dirty="0" smtClean="0"/>
              <a:t>lösten jedoch </a:t>
            </a:r>
            <a:r>
              <a:rPr lang="de-CH" dirty="0"/>
              <a:t>starke </a:t>
            </a:r>
            <a:r>
              <a:rPr lang="de-CH" dirty="0" smtClean="0"/>
              <a:t>NW aus</a:t>
            </a:r>
          </a:p>
          <a:p>
            <a:endParaRPr lang="de-CH" dirty="0" smtClean="0"/>
          </a:p>
          <a:p>
            <a:pPr marL="0" indent="0">
              <a:buNone/>
            </a:pPr>
            <a:r>
              <a:rPr lang="en-US" sz="1200" dirty="0"/>
              <a:t>Beaulieu P, Ware M. Reassessment of the role of cannabinoids in the management of pain. </a:t>
            </a:r>
            <a:r>
              <a:rPr lang="en-US" sz="1200" dirty="0" err="1"/>
              <a:t>Curr</a:t>
            </a:r>
            <a:r>
              <a:rPr lang="en-US" sz="1200" dirty="0"/>
              <a:t> </a:t>
            </a:r>
            <a:r>
              <a:rPr lang="en-US" sz="1200" dirty="0" err="1"/>
              <a:t>Opin</a:t>
            </a:r>
            <a:r>
              <a:rPr lang="en-US" sz="1200" dirty="0"/>
              <a:t> </a:t>
            </a:r>
            <a:r>
              <a:rPr lang="en-US" sz="1200" dirty="0" err="1" smtClean="0"/>
              <a:t>Anaesthesiol</a:t>
            </a:r>
            <a:r>
              <a:rPr lang="en-US" sz="1200" dirty="0" smtClean="0"/>
              <a:t>.</a:t>
            </a:r>
            <a:r>
              <a:rPr lang="de-CH" sz="1200" dirty="0" smtClean="0"/>
              <a:t>2007;20:473–7</a:t>
            </a:r>
            <a:r>
              <a:rPr lang="de-CH" sz="1200" dirty="0"/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87" y="300037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4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NNT </a:t>
            </a:r>
            <a:r>
              <a:rPr lang="de-CH" dirty="0" err="1" smtClean="0"/>
              <a:t>vs</a:t>
            </a:r>
            <a:r>
              <a:rPr lang="de-CH" dirty="0" smtClean="0"/>
              <a:t> NNH bei </a:t>
            </a:r>
            <a:r>
              <a:rPr lang="de-CH" dirty="0" err="1" smtClean="0"/>
              <a:t>neuropath</a:t>
            </a:r>
            <a:r>
              <a:rPr lang="de-CH" dirty="0" smtClean="0"/>
              <a:t> </a:t>
            </a:r>
            <a:r>
              <a:rPr lang="de-CH" dirty="0" err="1" smtClean="0"/>
              <a:t>Szen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091604"/>
              </p:ext>
            </p:extLst>
          </p:nvPr>
        </p:nvGraphicFramePr>
        <p:xfrm>
          <a:off x="516081" y="2107912"/>
          <a:ext cx="6643255" cy="367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955"/>
                <a:gridCol w="2210955"/>
                <a:gridCol w="2221345"/>
              </a:tblGrid>
              <a:tr h="459239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Medi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NNT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NNH</a:t>
                      </a:r>
                      <a:endParaRPr lang="de-CH" dirty="0"/>
                    </a:p>
                  </a:txBody>
                  <a:tcPr/>
                </a:tc>
              </a:tr>
              <a:tr h="459239">
                <a:tc>
                  <a:txBody>
                    <a:bodyPr/>
                    <a:lstStyle/>
                    <a:p>
                      <a:r>
                        <a:rPr lang="de-CH" dirty="0" smtClean="0"/>
                        <a:t>TZA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2.1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15.9</a:t>
                      </a:r>
                      <a:endParaRPr lang="de-CH" dirty="0"/>
                    </a:p>
                  </a:txBody>
                  <a:tcPr/>
                </a:tc>
              </a:tr>
              <a:tr h="459239">
                <a:tc>
                  <a:txBody>
                    <a:bodyPr/>
                    <a:lstStyle/>
                    <a:p>
                      <a:r>
                        <a:rPr lang="de-CH" dirty="0" smtClean="0"/>
                        <a:t>Opioide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2.6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17.1</a:t>
                      </a:r>
                      <a:endParaRPr lang="de-CH" dirty="0"/>
                    </a:p>
                  </a:txBody>
                  <a:tcPr/>
                </a:tc>
              </a:tr>
              <a:tr h="459239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Pregabalin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4.5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10.6</a:t>
                      </a:r>
                      <a:endParaRPr lang="de-CH" dirty="0"/>
                    </a:p>
                  </a:txBody>
                  <a:tcPr/>
                </a:tc>
              </a:tr>
              <a:tr h="459239">
                <a:tc>
                  <a:txBody>
                    <a:bodyPr/>
                    <a:lstStyle/>
                    <a:p>
                      <a:r>
                        <a:rPr lang="de-CH" dirty="0" smtClean="0"/>
                        <a:t>Tramadol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4.9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13.3</a:t>
                      </a:r>
                      <a:endParaRPr lang="de-CH" dirty="0"/>
                    </a:p>
                  </a:txBody>
                  <a:tcPr/>
                </a:tc>
              </a:tr>
              <a:tr h="459239">
                <a:tc>
                  <a:txBody>
                    <a:bodyPr/>
                    <a:lstStyle/>
                    <a:p>
                      <a:r>
                        <a:rPr lang="de-CH" dirty="0" smtClean="0"/>
                        <a:t>SNRI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5.0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13.1</a:t>
                      </a:r>
                      <a:endParaRPr lang="de-CH" dirty="0"/>
                    </a:p>
                  </a:txBody>
                  <a:tcPr/>
                </a:tc>
              </a:tr>
              <a:tr h="459239">
                <a:tc>
                  <a:txBody>
                    <a:bodyPr/>
                    <a:lstStyle/>
                    <a:p>
                      <a:r>
                        <a:rPr lang="de-CH" dirty="0" err="1" smtClean="0"/>
                        <a:t>Gabapentin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6.4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32.5</a:t>
                      </a:r>
                      <a:endParaRPr lang="de-CH" dirty="0"/>
                    </a:p>
                  </a:txBody>
                  <a:tcPr/>
                </a:tc>
              </a:tr>
              <a:tr h="459239">
                <a:tc>
                  <a:txBody>
                    <a:bodyPr/>
                    <a:lstStyle/>
                    <a:p>
                      <a:r>
                        <a:rPr lang="de-CH" dirty="0" smtClean="0"/>
                        <a:t>SSRI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6.8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-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1054677" y="6194954"/>
            <a:ext cx="3328555" cy="23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dirty="0" smtClean="0"/>
              <a:t>Finnerup </a:t>
            </a:r>
            <a:r>
              <a:rPr lang="nb-NO" sz="1200" dirty="0"/>
              <a:t>NB et al. Pain.2010 </a:t>
            </a:r>
            <a:endParaRPr lang="de-CH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545" y="1890289"/>
            <a:ext cx="3551592" cy="4011747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H="1">
            <a:off x="8686800" y="6078682"/>
            <a:ext cx="29683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8010538" y="2107912"/>
            <a:ext cx="10732" cy="3233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9027968" y="6141029"/>
            <a:ext cx="2286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Besser</a:t>
            </a:r>
            <a:endParaRPr lang="de-CH" dirty="0"/>
          </a:p>
        </p:txBody>
      </p:sp>
      <p:sp>
        <p:nvSpPr>
          <p:cNvPr id="16" name="Rechteck 15"/>
          <p:cNvSpPr/>
          <p:nvPr/>
        </p:nvSpPr>
        <p:spPr>
          <a:xfrm>
            <a:off x="7699665" y="2470077"/>
            <a:ext cx="250063" cy="2504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CH" dirty="0" smtClean="0"/>
              <a:t>Besser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572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130136"/>
            <a:ext cx="10058400" cy="3904904"/>
          </a:xfrm>
        </p:spPr>
        <p:txBody>
          <a:bodyPr/>
          <a:lstStyle/>
          <a:p>
            <a:r>
              <a:rPr lang="de-CH" sz="2600" dirty="0" smtClean="0"/>
              <a:t>Facharzt für Anästhesiologie FMH</a:t>
            </a:r>
          </a:p>
          <a:p>
            <a:r>
              <a:rPr lang="de-CH" sz="2600" dirty="0" smtClean="0"/>
              <a:t>Fähigkeitsausweis für </a:t>
            </a:r>
            <a:r>
              <a:rPr lang="de-CH" sz="2600" dirty="0" err="1" smtClean="0"/>
              <a:t>interventionelle</a:t>
            </a:r>
            <a:r>
              <a:rPr lang="de-CH" sz="2600" dirty="0" smtClean="0"/>
              <a:t> Schmerztherapie SSIPM seit 2009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08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Grundlagen der medikamentösen Schmerztherapie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504208"/>
            <a:ext cx="10058400" cy="353083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CH" sz="2200" dirty="0" err="1" smtClean="0"/>
              <a:t>By</a:t>
            </a:r>
            <a:r>
              <a:rPr lang="de-CH" sz="2200" dirty="0" smtClean="0"/>
              <a:t> </a:t>
            </a:r>
            <a:r>
              <a:rPr lang="de-CH" sz="2200" dirty="0" err="1" smtClean="0"/>
              <a:t>the</a:t>
            </a:r>
            <a:r>
              <a:rPr lang="de-CH" sz="2200" dirty="0" smtClean="0"/>
              <a:t> </a:t>
            </a:r>
            <a:r>
              <a:rPr lang="de-CH" sz="2200" dirty="0" err="1" smtClean="0"/>
              <a:t>mouth</a:t>
            </a:r>
            <a:r>
              <a:rPr lang="de-CH" sz="2200" dirty="0" smtClean="0"/>
              <a:t> 		(</a:t>
            </a:r>
            <a:r>
              <a:rPr lang="de-CH" sz="2200" dirty="0" err="1" smtClean="0"/>
              <a:t>Sz</a:t>
            </a:r>
            <a:r>
              <a:rPr lang="de-CH" sz="2200" dirty="0" smtClean="0"/>
              <a:t>-Mittel oral und nicht-invasiv einzunehmen)</a:t>
            </a:r>
          </a:p>
          <a:p>
            <a:pPr marL="342900" indent="-342900">
              <a:buAutoNum type="arabicPeriod"/>
            </a:pPr>
            <a:r>
              <a:rPr lang="de-CH" sz="2200" dirty="0" err="1" smtClean="0"/>
              <a:t>By</a:t>
            </a:r>
            <a:r>
              <a:rPr lang="de-CH" sz="2200" dirty="0" smtClean="0"/>
              <a:t> </a:t>
            </a:r>
            <a:r>
              <a:rPr lang="de-CH" sz="2200" dirty="0" err="1" smtClean="0"/>
              <a:t>the</a:t>
            </a:r>
            <a:r>
              <a:rPr lang="de-CH" sz="2200" dirty="0" smtClean="0"/>
              <a:t> </a:t>
            </a:r>
            <a:r>
              <a:rPr lang="de-CH" sz="2200" dirty="0" err="1" smtClean="0"/>
              <a:t>clock</a:t>
            </a:r>
            <a:r>
              <a:rPr lang="de-CH" sz="2200" dirty="0" smtClean="0"/>
              <a:t> 		(nach einem festen Zeitschema)</a:t>
            </a:r>
          </a:p>
          <a:p>
            <a:pPr marL="342900" indent="-342900">
              <a:buAutoNum type="arabicPeriod"/>
            </a:pPr>
            <a:r>
              <a:rPr lang="de-CH" sz="2200" dirty="0" err="1" smtClean="0"/>
              <a:t>By</a:t>
            </a:r>
            <a:r>
              <a:rPr lang="de-CH" sz="2200" dirty="0" smtClean="0"/>
              <a:t> </a:t>
            </a:r>
            <a:r>
              <a:rPr lang="de-CH" sz="2200" dirty="0" err="1" smtClean="0"/>
              <a:t>the</a:t>
            </a:r>
            <a:r>
              <a:rPr lang="de-CH" sz="2200" dirty="0" smtClean="0"/>
              <a:t> </a:t>
            </a:r>
            <a:r>
              <a:rPr lang="de-CH" sz="2200" dirty="0" err="1" smtClean="0"/>
              <a:t>ladder</a:t>
            </a:r>
            <a:r>
              <a:rPr lang="de-CH" sz="2200" dirty="0" smtClean="0"/>
              <a:t>		(nach einer festen Stufenleiter)</a:t>
            </a:r>
          </a:p>
          <a:p>
            <a:pPr marL="342900" indent="-342900">
              <a:buAutoNum type="arabicPeriod"/>
            </a:pPr>
            <a:r>
              <a:rPr lang="de-CH" sz="2200" dirty="0" err="1" smtClean="0"/>
              <a:t>For</a:t>
            </a:r>
            <a:r>
              <a:rPr lang="de-CH" sz="2200" dirty="0" smtClean="0"/>
              <a:t> individual		(in individueller Dosis)</a:t>
            </a:r>
          </a:p>
          <a:p>
            <a:pPr marL="342900" indent="-342900">
              <a:buAutoNum type="arabicPeriod"/>
            </a:pPr>
            <a:r>
              <a:rPr lang="de-CH" sz="2200" dirty="0" smtClean="0"/>
              <a:t>Attention </a:t>
            </a:r>
            <a:r>
              <a:rPr lang="de-CH" sz="2200" dirty="0" err="1" smtClean="0"/>
              <a:t>to</a:t>
            </a:r>
            <a:r>
              <a:rPr lang="de-CH" sz="2200" dirty="0" smtClean="0"/>
              <a:t> </a:t>
            </a:r>
            <a:r>
              <a:rPr lang="de-CH" sz="2200" dirty="0" err="1" smtClean="0"/>
              <a:t>detail</a:t>
            </a:r>
            <a:r>
              <a:rPr lang="de-CH" sz="2200" dirty="0" smtClean="0"/>
              <a:t>	(Besonderheiten sind zu beachten)</a:t>
            </a:r>
          </a:p>
          <a:p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2443659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Schmerzen im Alter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800" y="2182090"/>
            <a:ext cx="10058400" cy="3852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dirty="0" smtClean="0"/>
              <a:t>	</a:t>
            </a:r>
            <a:r>
              <a:rPr lang="de-CH" sz="3600" dirty="0" smtClean="0">
                <a:solidFill>
                  <a:srgbClr val="FF0000"/>
                </a:solidFill>
              </a:rPr>
              <a:t>25 bis 50%</a:t>
            </a:r>
          </a:p>
          <a:p>
            <a:pPr marL="0" indent="0" algn="ctr">
              <a:buNone/>
            </a:pPr>
            <a:r>
              <a:rPr lang="de-CH" sz="3600" dirty="0" smtClean="0"/>
              <a:t>	Chronische oder rezidivierende </a:t>
            </a:r>
            <a:r>
              <a:rPr lang="de-CH" sz="3600" dirty="0" err="1" smtClean="0"/>
              <a:t>Szen</a:t>
            </a:r>
            <a:endParaRPr lang="de-CH" sz="3600" dirty="0" smtClean="0"/>
          </a:p>
          <a:p>
            <a:pPr marL="0" indent="0" algn="ctr">
              <a:buNone/>
            </a:pPr>
            <a:r>
              <a:rPr lang="de-CH" sz="3600" dirty="0" smtClean="0"/>
              <a:t>	</a:t>
            </a:r>
            <a:r>
              <a:rPr lang="de-CH" sz="3600" dirty="0" smtClean="0">
                <a:solidFill>
                  <a:srgbClr val="FF0000"/>
                </a:solidFill>
              </a:rPr>
              <a:t>45 bis 80% </a:t>
            </a:r>
          </a:p>
          <a:p>
            <a:pPr marL="0" indent="0" algn="ctr">
              <a:buNone/>
            </a:pPr>
            <a:r>
              <a:rPr lang="de-CH" sz="3600" dirty="0" smtClean="0"/>
              <a:t>	Unter Pflegeheimbewohnern</a:t>
            </a:r>
          </a:p>
          <a:p>
            <a:pPr marL="0" indent="0" algn="ctr">
              <a:buNone/>
            </a:pPr>
            <a:endParaRPr lang="de-CH" sz="3600" dirty="0"/>
          </a:p>
          <a:p>
            <a:pPr marL="0" indent="0">
              <a:buNone/>
            </a:pPr>
            <a:r>
              <a:rPr lang="de-CH" dirty="0" smtClean="0"/>
              <a:t>Gibson et al 2006, IASP 2006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9340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Häufigste Schmerzsyndrome im Alter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Degen Gelenkerkrankungen, Osteoporose, </a:t>
            </a:r>
            <a:r>
              <a:rPr lang="de-CH" sz="2800" dirty="0" err="1" smtClean="0"/>
              <a:t>rheum</a:t>
            </a:r>
            <a:r>
              <a:rPr lang="de-CH" sz="2800" dirty="0" smtClean="0"/>
              <a:t> </a:t>
            </a:r>
            <a:r>
              <a:rPr lang="de-CH" sz="2800" dirty="0" err="1" smtClean="0"/>
              <a:t>Erkr</a:t>
            </a:r>
            <a:endParaRPr lang="de-CH" sz="2800" dirty="0" smtClean="0"/>
          </a:p>
          <a:p>
            <a:pPr marL="0" indent="0">
              <a:buNone/>
            </a:pPr>
            <a:r>
              <a:rPr lang="de-CH" sz="2800" dirty="0" smtClean="0"/>
              <a:t>(Prävalenz für Arthrose bei 80% bei über 75-jährigen)</a:t>
            </a:r>
          </a:p>
          <a:p>
            <a:r>
              <a:rPr lang="de-CH" sz="2800" dirty="0" err="1" smtClean="0"/>
              <a:t>KarzinomSzen</a:t>
            </a:r>
            <a:endParaRPr lang="de-CH" sz="2800" dirty="0" smtClean="0"/>
          </a:p>
          <a:p>
            <a:r>
              <a:rPr lang="de-CH" sz="2800" dirty="0" smtClean="0"/>
              <a:t>Neuropathische </a:t>
            </a:r>
            <a:r>
              <a:rPr lang="de-CH" sz="2800" dirty="0" err="1" smtClean="0"/>
              <a:t>Szen</a:t>
            </a:r>
            <a:r>
              <a:rPr lang="de-CH" sz="2800" dirty="0" smtClean="0"/>
              <a:t> (</a:t>
            </a:r>
            <a:r>
              <a:rPr lang="de-CH" sz="2800" dirty="0" err="1"/>
              <a:t>P</a:t>
            </a:r>
            <a:r>
              <a:rPr lang="de-CH" sz="2800" dirty="0" err="1" smtClean="0"/>
              <a:t>olyneuropathien</a:t>
            </a:r>
            <a:r>
              <a:rPr lang="de-CH" sz="2800" dirty="0" smtClean="0"/>
              <a:t>, postherpetische Neuralgien)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465969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Multimorbidität und Polypharmazie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sz="2200" dirty="0" smtClean="0"/>
              <a:t>73% der Pat &gt; 80 J sind multimorbid</a:t>
            </a:r>
          </a:p>
          <a:p>
            <a:r>
              <a:rPr lang="de-CH" sz="2200" dirty="0" smtClean="0"/>
              <a:t>Bereits &gt; 20% der multimorbiden Pat &gt;65J nehmen 10 oder mehr </a:t>
            </a:r>
            <a:r>
              <a:rPr lang="de-CH" sz="2200" dirty="0" err="1" smtClean="0"/>
              <a:t>Medi</a:t>
            </a:r>
            <a:endParaRPr lang="de-CH" sz="2200" dirty="0" smtClean="0"/>
          </a:p>
          <a:p>
            <a:endParaRPr lang="de-CH" sz="2200" dirty="0"/>
          </a:p>
          <a:p>
            <a:r>
              <a:rPr lang="de-CH" sz="2200" dirty="0" smtClean="0"/>
              <a:t>Polypharmazie =&gt; erhöhtes Risiko für nicht absehbare </a:t>
            </a:r>
            <a:r>
              <a:rPr lang="de-CH" sz="2200" dirty="0" err="1" smtClean="0"/>
              <a:t>Arzneimttelereignisse</a:t>
            </a:r>
            <a:r>
              <a:rPr lang="de-CH" sz="2200" dirty="0" smtClean="0"/>
              <a:t> und Interaktionen</a:t>
            </a:r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r>
              <a:rPr lang="de-CH" sz="1200" dirty="0" err="1" smtClean="0"/>
              <a:t>McQuay</a:t>
            </a:r>
            <a:r>
              <a:rPr lang="de-CH" sz="1200" dirty="0" smtClean="0"/>
              <a:t> H. Opioids in </a:t>
            </a:r>
            <a:r>
              <a:rPr lang="de-CH" sz="1200" dirty="0" err="1" smtClean="0"/>
              <a:t>pain</a:t>
            </a:r>
            <a:r>
              <a:rPr lang="de-CH" sz="1200" dirty="0" smtClean="0"/>
              <a:t> </a:t>
            </a:r>
            <a:r>
              <a:rPr lang="de-CH" sz="1200" dirty="0" err="1" smtClean="0"/>
              <a:t>management</a:t>
            </a:r>
            <a:r>
              <a:rPr lang="de-CH" sz="1200" dirty="0" smtClean="0"/>
              <a:t>. Lancet 1999;353:2229-2232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6444722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800102"/>
              </p:ext>
            </p:extLst>
          </p:nvPr>
        </p:nvGraphicFramePr>
        <p:xfrm>
          <a:off x="983673" y="406026"/>
          <a:ext cx="10058400" cy="5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0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NSAR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Cumarinen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ASS,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Clopidogrel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SSRI, SNRI,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Kortikoiden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Alkohol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Blutungsgefahr im GI-Trakt</a:t>
                      </a:r>
                    </a:p>
                    <a:p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ACE-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Hemmern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Gefahr für Nierenversagen, verminderte</a:t>
                      </a:r>
                    </a:p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blutdrucksenkende Wirkung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SSRI, SNRI,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Carbamazepin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Oxcarbazepin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Lamotrigin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Antipsychotika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Opioiden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Verstärkte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Hyponatriämie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durch inadäquate ADH-Sekretion</a:t>
                      </a:r>
                    </a:p>
                    <a:p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Paracetamol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5-HT3-Rezeptorantagonisten</a:t>
                      </a:r>
                    </a:p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Ondansetron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Tropisetron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Eventuell Wirkverlust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Carbamazepin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Alkohol,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Phenytoin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Rifampicin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Isoniazid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Zidovudin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Erhöhtes Risiko für Leberzellnekrose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Metamizol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Carbamazepin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Clozapin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Gefahr der Knochenmarkssuppression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Gabapentin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Antazida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Verminderte Resorption (mindestens</a:t>
                      </a:r>
                    </a:p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Stunden Einnahmeabstand)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Pregabalin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Oxycodon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Beeinträchtigung kognitiver und grobmotorischer</a:t>
                      </a:r>
                    </a:p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Funktionen möglich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Tramadol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Theophyllin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Alkohol, Anti-</a:t>
                      </a:r>
                    </a:p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psychotika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Lithium,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Bupropion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Senkung der Krampfschwelle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SSRI, SNRI, TCA, MAO-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Hemmern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Linezolid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Carbamazepin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Oxcarbazepin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Gefahr für Nierenversagen, verminderte blutdrucksenkende Wirkung</a:t>
                      </a:r>
                    </a:p>
                    <a:p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Alkohol, Benzodiazepinen, </a:t>
                      </a:r>
                    </a:p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Antipsychotika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Verstärkte zentral dämpfende Wirkung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Oxycodon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Fentanyl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Anticholinergika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Mundtrockenheit, Tachykardie, Delir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 Opiate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 Alkohol, Benzodiazepinen, Anti-</a:t>
                      </a:r>
                    </a:p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psychotika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zentralen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Muskelrelaxantien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Verstärkte zentral dämpfende Wirkung</a:t>
                      </a:r>
                      <a:endParaRPr lang="de-CH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799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Pharmakologisch relevante </a:t>
            </a:r>
            <a:r>
              <a:rPr lang="de-CH" dirty="0" err="1" smtClean="0"/>
              <a:t>physiol</a:t>
            </a:r>
            <a:r>
              <a:rPr lang="de-CH" dirty="0" smtClean="0"/>
              <a:t> </a:t>
            </a:r>
            <a:r>
              <a:rPr lang="de-CH" dirty="0" err="1" smtClean="0"/>
              <a:t>Veränd</a:t>
            </a:r>
            <a:r>
              <a:rPr lang="de-CH" dirty="0" smtClean="0"/>
              <a:t> im Alter 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2420"/>
              </p:ext>
            </p:extLst>
          </p:nvPr>
        </p:nvGraphicFramePr>
        <p:xfrm>
          <a:off x="1066800" y="2254828"/>
          <a:ext cx="10058400" cy="3909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63681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Organfunktion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Veränderung im Alter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Klinische Konsequenz</a:t>
                      </a:r>
                      <a:endParaRPr lang="de-CH" sz="1100" dirty="0"/>
                    </a:p>
                  </a:txBody>
                  <a:tcPr/>
                </a:tc>
              </a:tr>
              <a:tr h="665018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Gastro-intestinaltrakt</a:t>
                      </a:r>
                      <a:endParaRPr lang="de-CH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Verlangsamte Magenentleerung und Peristaltik, veränderte Blutversorgung des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Gastrointestinaltrakts</a:t>
                      </a:r>
                      <a:endParaRPr lang="de-CH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Erhöhtes Risiko gastrointestinaler Nebenwirkungen, geänderte Resorptionsgeschwindigkeit</a:t>
                      </a:r>
                    </a:p>
                  </a:txBody>
                  <a:tcPr/>
                </a:tc>
              </a:tr>
              <a:tr h="595808"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Verteilung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Verringerung des Gesamtkörperwassers, Abnahme von Muskelgewebe, gesteigertes Körperfett, Verringerung der Konzentration von Plasmaproteinen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Verringerte Verteilung von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wasserlösl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gesteigerte Konz. Nichtgebundener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Verlängerung der Halbwertszeit von fettlöslichen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erhöhtes Risiko für </a:t>
                      </a:r>
                      <a:r>
                        <a:rPr lang="de-CH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</a:t>
                      </a:r>
                      <a:r>
                        <a:rPr lang="de-CH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-Interaktionen</a:t>
                      </a:r>
                      <a:endParaRPr lang="de-CH" sz="1100" dirty="0"/>
                    </a:p>
                  </a:txBody>
                  <a:tcPr/>
                </a:tc>
              </a:tr>
              <a:tr h="468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err="1" smtClean="0"/>
                        <a:t>Metabolisierung</a:t>
                      </a:r>
                      <a:r>
                        <a:rPr lang="de-CH" sz="1100" dirty="0" smtClean="0"/>
                        <a:t> in</a:t>
                      </a:r>
                      <a:r>
                        <a:rPr lang="de-CH" sz="1100" baseline="0" dirty="0" smtClean="0"/>
                        <a:t> der Leber</a:t>
                      </a:r>
                      <a:endParaRPr lang="de-CH" sz="1100" dirty="0" smtClean="0"/>
                    </a:p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Red.</a:t>
                      </a:r>
                      <a:r>
                        <a:rPr lang="de-CH" sz="1100" baseline="0" dirty="0" smtClean="0"/>
                        <a:t> Blutfluss durch die Leber. Verringerung der Konz. von Plasmaproteinen; Oxidation kann reduziert sein</a:t>
                      </a:r>
                      <a:endParaRPr lang="de-CH" sz="1100" dirty="0" smtClean="0"/>
                    </a:p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Veränderter First-Pass-Effekt, verlängerte HWZ,</a:t>
                      </a:r>
                      <a:r>
                        <a:rPr lang="de-CH" sz="1100" baseline="0" dirty="0" smtClean="0"/>
                        <a:t> Polypharmazie und Einfluss auf das </a:t>
                      </a:r>
                      <a:r>
                        <a:rPr lang="de-CH" sz="1100" baseline="0" dirty="0" err="1" smtClean="0"/>
                        <a:t>Cytochrom</a:t>
                      </a:r>
                      <a:r>
                        <a:rPr lang="de-CH" sz="1100" baseline="0" dirty="0" smtClean="0"/>
                        <a:t> P-450-System</a:t>
                      </a:r>
                      <a:endParaRPr lang="de-CH" sz="1100" dirty="0" smtClean="0"/>
                    </a:p>
                    <a:p>
                      <a:endParaRPr lang="de-CH" sz="1100" dirty="0"/>
                    </a:p>
                  </a:txBody>
                  <a:tcPr/>
                </a:tc>
              </a:tr>
              <a:tr h="46812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Renale Elimination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Abnahme des </a:t>
                      </a:r>
                      <a:r>
                        <a:rPr lang="de-CH" sz="1100" dirty="0" err="1" smtClean="0"/>
                        <a:t>ren</a:t>
                      </a:r>
                      <a:r>
                        <a:rPr lang="de-CH" sz="1100" dirty="0" smtClean="0"/>
                        <a:t>.</a:t>
                      </a:r>
                      <a:r>
                        <a:rPr lang="de-CH" sz="1100" baseline="0" dirty="0" smtClean="0"/>
                        <a:t> Blutflusses, der </a:t>
                      </a:r>
                      <a:r>
                        <a:rPr lang="de-CH" sz="1100" baseline="0" dirty="0" err="1" smtClean="0"/>
                        <a:t>glomer</a:t>
                      </a:r>
                      <a:r>
                        <a:rPr lang="de-CH" sz="1100" baseline="0" dirty="0" smtClean="0"/>
                        <a:t>. Filtration und der tubulären Sekretion</a:t>
                      </a:r>
                      <a:endParaRPr lang="de-CH" sz="1100" dirty="0" smtClean="0"/>
                    </a:p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Red. Ausscheidung von </a:t>
                      </a:r>
                      <a:r>
                        <a:rPr lang="de-CH" sz="1100" dirty="0" err="1" smtClean="0"/>
                        <a:t>Medi</a:t>
                      </a:r>
                      <a:r>
                        <a:rPr lang="de-CH" sz="1100" dirty="0" smtClean="0"/>
                        <a:t> mit Akkumulation</a:t>
                      </a:r>
                      <a:r>
                        <a:rPr lang="de-CH" sz="1100" baseline="0" dirty="0" smtClean="0"/>
                        <a:t> und längerer Wirkdauer</a:t>
                      </a:r>
                      <a:endParaRPr lang="de-CH" sz="1100" dirty="0" smtClean="0"/>
                    </a:p>
                    <a:p>
                      <a:endParaRPr lang="de-CH" sz="1100" dirty="0"/>
                    </a:p>
                  </a:txBody>
                  <a:tcPr/>
                </a:tc>
              </a:tr>
              <a:tr h="468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err="1" smtClean="0"/>
                        <a:t>Pharmakodynamisch</a:t>
                      </a:r>
                      <a:endParaRPr lang="de-CH" sz="1100" dirty="0" smtClean="0"/>
                    </a:p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Reduzierte Opioid-Rezeptordichte,</a:t>
                      </a:r>
                      <a:r>
                        <a:rPr lang="de-CH" sz="1100" baseline="0" dirty="0" smtClean="0"/>
                        <a:t> erhöhte </a:t>
                      </a:r>
                      <a:r>
                        <a:rPr lang="de-CH" sz="1100" baseline="0" dirty="0" err="1" smtClean="0"/>
                        <a:t>Opioidrezeptoraffinität</a:t>
                      </a:r>
                      <a:endParaRPr lang="de-CH" sz="1100" dirty="0" smtClean="0"/>
                    </a:p>
                    <a:p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Gesteigerte Empfindlichkeit für die </a:t>
                      </a:r>
                      <a:r>
                        <a:rPr lang="de-CH" sz="1100" dirty="0" err="1" smtClean="0"/>
                        <a:t>therpeut</a:t>
                      </a:r>
                      <a:r>
                        <a:rPr lang="de-CH" sz="1100" dirty="0" smtClean="0"/>
                        <a:t>.  und unerwünschten Arzneimittelwirkungen</a:t>
                      </a:r>
                    </a:p>
                    <a:p>
                      <a:endParaRPr lang="de-CH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522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Veränderungen im Alter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000" dirty="0" smtClean="0">
                <a:solidFill>
                  <a:srgbClr val="FF0000"/>
                </a:solidFill>
              </a:rPr>
              <a:t>Körperwasser</a:t>
            </a:r>
            <a:r>
              <a:rPr lang="de-CH" sz="2000" dirty="0" smtClean="0"/>
              <a:t> nimmt zw. dem 20. und 80. LJ um 10-20% ab</a:t>
            </a:r>
          </a:p>
          <a:p>
            <a:r>
              <a:rPr lang="de-CH" sz="2000" dirty="0" smtClean="0">
                <a:solidFill>
                  <a:srgbClr val="FF0000"/>
                </a:solidFill>
              </a:rPr>
              <a:t>Relativer Fettanteil </a:t>
            </a:r>
            <a:r>
              <a:rPr lang="de-CH" sz="2000" dirty="0" smtClean="0"/>
              <a:t>steigt bei Männer von 18% auf 36% bei Frauen von 33% auf 45%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CH" sz="2000" dirty="0" smtClean="0"/>
              <a:t>Gleiche Dosis eines wasserlöslichen </a:t>
            </a:r>
            <a:r>
              <a:rPr lang="de-CH" sz="2000" dirty="0" err="1" smtClean="0"/>
              <a:t>Medis</a:t>
            </a:r>
            <a:r>
              <a:rPr lang="de-CH" sz="2000" dirty="0" smtClean="0"/>
              <a:t> -&gt; höheren </a:t>
            </a:r>
            <a:r>
              <a:rPr lang="de-CH" sz="2000" dirty="0" err="1" smtClean="0"/>
              <a:t>Plasmakonz</a:t>
            </a:r>
            <a:r>
              <a:rPr lang="de-CH" sz="2000" dirty="0" smtClean="0"/>
              <a:t>.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de-CH" sz="2000" dirty="0" smtClean="0"/>
              <a:t>Verlängerte HWZ von fettlöslichen </a:t>
            </a:r>
            <a:r>
              <a:rPr lang="de-CH" sz="2000" dirty="0" err="1" smtClean="0"/>
              <a:t>Medis</a:t>
            </a:r>
            <a:endParaRPr lang="de-CH" sz="2000" dirty="0" smtClean="0"/>
          </a:p>
          <a:p>
            <a:r>
              <a:rPr lang="de-CH" sz="2000" dirty="0" smtClean="0"/>
              <a:t>Die </a:t>
            </a:r>
            <a:r>
              <a:rPr lang="de-CH" sz="2000" dirty="0" smtClean="0">
                <a:solidFill>
                  <a:srgbClr val="FF0000"/>
                </a:solidFill>
              </a:rPr>
              <a:t>Leberperfusion</a:t>
            </a:r>
            <a:r>
              <a:rPr lang="de-CH" sz="2000" dirty="0" smtClean="0"/>
              <a:t> im 65. LJ beträgt noch 55-60% der eines 25 Jährigen (aber nur geringe Auswirkungen)</a:t>
            </a:r>
          </a:p>
          <a:p>
            <a:r>
              <a:rPr lang="de-CH" sz="2000" dirty="0" smtClean="0">
                <a:solidFill>
                  <a:srgbClr val="FF0000"/>
                </a:solidFill>
              </a:rPr>
              <a:t>GFR</a:t>
            </a:r>
            <a:r>
              <a:rPr lang="de-CH" sz="2000" dirty="0" smtClean="0"/>
              <a:t> nimmt zw. 20. und 90. LJ um 35% ab</a:t>
            </a:r>
          </a:p>
          <a:p>
            <a:pPr marL="0" indent="0">
              <a:buNone/>
            </a:pPr>
            <a:r>
              <a:rPr lang="de-CH" sz="2000" dirty="0" smtClean="0"/>
              <a:t>=&gt; Verlängerte HWZ vorwiegend renal eliminierter </a:t>
            </a:r>
            <a:r>
              <a:rPr lang="de-CH" sz="2000" dirty="0" err="1" smtClean="0"/>
              <a:t>Medis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69837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Das Ideale Schmerzmittel für den alten Menschen sollte…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Eher </a:t>
            </a:r>
            <a:r>
              <a:rPr lang="de-CH" sz="2400" dirty="0" smtClean="0">
                <a:solidFill>
                  <a:srgbClr val="FF0000"/>
                </a:solidFill>
              </a:rPr>
              <a:t>lipophil</a:t>
            </a:r>
            <a:r>
              <a:rPr lang="de-CH" sz="2400" dirty="0" smtClean="0"/>
              <a:t> als hydrophil sein</a:t>
            </a:r>
          </a:p>
          <a:p>
            <a:r>
              <a:rPr lang="de-CH" sz="2400" dirty="0" smtClean="0"/>
              <a:t>Eine ausreichend </a:t>
            </a:r>
            <a:r>
              <a:rPr lang="de-CH" sz="2400" dirty="0" smtClean="0">
                <a:solidFill>
                  <a:srgbClr val="FF0000"/>
                </a:solidFill>
              </a:rPr>
              <a:t>lange Wirkung </a:t>
            </a:r>
            <a:r>
              <a:rPr lang="de-CH" sz="2400" dirty="0"/>
              <a:t>(</a:t>
            </a:r>
            <a:r>
              <a:rPr lang="de-CH" sz="2400" dirty="0" err="1"/>
              <a:t>compliancefördernde</a:t>
            </a:r>
            <a:r>
              <a:rPr lang="de-CH" sz="2400" dirty="0"/>
              <a:t>) besitzen</a:t>
            </a:r>
            <a:endParaRPr lang="de-CH" sz="2400" dirty="0" smtClean="0"/>
          </a:p>
          <a:p>
            <a:r>
              <a:rPr lang="de-CH" sz="2400" dirty="0" smtClean="0"/>
              <a:t>Bei Schluckstörungen </a:t>
            </a:r>
            <a:r>
              <a:rPr lang="de-CH" sz="2400" dirty="0" err="1" smtClean="0"/>
              <a:t>applizierbar</a:t>
            </a:r>
            <a:r>
              <a:rPr lang="de-CH" sz="2400" dirty="0" smtClean="0"/>
              <a:t> sein</a:t>
            </a:r>
          </a:p>
          <a:p>
            <a:r>
              <a:rPr lang="de-CH" sz="2400" dirty="0" smtClean="0"/>
              <a:t>Möglichst </a:t>
            </a:r>
            <a:r>
              <a:rPr lang="de-CH" sz="2400" dirty="0" smtClean="0">
                <a:solidFill>
                  <a:srgbClr val="FF0000"/>
                </a:solidFill>
              </a:rPr>
              <a:t>keine Metaboliten </a:t>
            </a:r>
            <a:r>
              <a:rPr lang="de-CH" sz="2400" dirty="0" smtClean="0"/>
              <a:t>die bei Minder-</a:t>
            </a:r>
            <a:r>
              <a:rPr lang="de-CH" sz="2400" dirty="0" err="1" smtClean="0"/>
              <a:t>Fkt</a:t>
            </a:r>
            <a:r>
              <a:rPr lang="de-CH" sz="2400" dirty="0" smtClean="0"/>
              <a:t> der Ausscheidungsorgane kumulieren</a:t>
            </a:r>
          </a:p>
          <a:p>
            <a:r>
              <a:rPr lang="de-CH" sz="2400" dirty="0" err="1" smtClean="0"/>
              <a:t>Va</a:t>
            </a:r>
            <a:r>
              <a:rPr lang="de-CH" sz="2400" dirty="0" smtClean="0"/>
              <a:t> sollten Opioide den Metaboliten </a:t>
            </a:r>
            <a:r>
              <a:rPr lang="de-CH" sz="2400" dirty="0" smtClean="0">
                <a:solidFill>
                  <a:srgbClr val="FF0000"/>
                </a:solidFill>
              </a:rPr>
              <a:t>Morphin-6-Glucuronid</a:t>
            </a:r>
            <a:r>
              <a:rPr lang="de-CH" sz="2400" dirty="0" smtClean="0"/>
              <a:t> nicht bilden (Sedierung, Verwirrtheit) </a:t>
            </a:r>
            <a:r>
              <a:rPr lang="de-CH" sz="2400" dirty="0" err="1" smtClean="0"/>
              <a:t>z.B</a:t>
            </a:r>
            <a:r>
              <a:rPr lang="de-CH" sz="2400" dirty="0" smtClean="0"/>
              <a:t> </a:t>
            </a:r>
            <a:r>
              <a:rPr lang="de-CH" sz="2400" dirty="0" err="1" smtClean="0"/>
              <a:t>Buprenorphin</a:t>
            </a:r>
            <a:r>
              <a:rPr lang="de-CH" sz="2400" dirty="0" smtClean="0"/>
              <a:t>, </a:t>
            </a:r>
            <a:r>
              <a:rPr lang="de-CH" sz="2400" dirty="0" err="1" smtClean="0"/>
              <a:t>Hydromophon</a:t>
            </a:r>
            <a:r>
              <a:rPr lang="de-CH" sz="2400" dirty="0" smtClean="0"/>
              <a:t>, </a:t>
            </a:r>
            <a:r>
              <a:rPr lang="de-CH" sz="2400" dirty="0" err="1" smtClean="0"/>
              <a:t>Oxycodon</a:t>
            </a:r>
            <a:endParaRPr lang="de-CH" sz="2400" dirty="0" smtClean="0"/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1520690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Paracetamol im Alter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CH" sz="2400" dirty="0" smtClean="0"/>
              <a:t>Steigert in Abhängigkeit der Dosis das Risiko für kardiovaskuläre, </a:t>
            </a:r>
            <a:r>
              <a:rPr lang="de-CH" sz="2400" dirty="0" err="1" smtClean="0"/>
              <a:t>gi</a:t>
            </a:r>
            <a:r>
              <a:rPr lang="de-CH" sz="2400" dirty="0" smtClean="0"/>
              <a:t> und renale NW</a:t>
            </a:r>
          </a:p>
          <a:p>
            <a:r>
              <a:rPr lang="de-CH" sz="2400" dirty="0" smtClean="0"/>
              <a:t>Sogar Mortalitätsrisiko bei hochdosierter langer Einnahme erhöht</a:t>
            </a:r>
          </a:p>
          <a:p>
            <a:pPr marL="0" indent="0">
              <a:buNone/>
            </a:pPr>
            <a:r>
              <a:rPr lang="de-CH" sz="2400" dirty="0" smtClean="0"/>
              <a:t>(sehr heterogene Studien, tiefe Anzahl Studien (8), tiefe Evidenz)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r>
              <a:rPr lang="en-US" sz="1200" dirty="0"/>
              <a:t>Roberts E, </a:t>
            </a:r>
            <a:r>
              <a:rPr lang="en-US" sz="1200" dirty="0" err="1"/>
              <a:t>Nunes</a:t>
            </a:r>
            <a:r>
              <a:rPr lang="en-US" sz="1200" dirty="0"/>
              <a:t> VD, Buckner S, et al. Paracetamol: not as safe as we thought? A systematic literature review of observational </a:t>
            </a:r>
            <a:r>
              <a:rPr lang="en-US" sz="1200" dirty="0" smtClean="0"/>
              <a:t>studies Annals </a:t>
            </a:r>
            <a:r>
              <a:rPr lang="en-US" sz="1200" dirty="0"/>
              <a:t>of the Rheumatic Diseases. Published online March 2 2015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053827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Metamizol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Mittel der Wahl </a:t>
            </a:r>
            <a:r>
              <a:rPr lang="de-CH" dirty="0" smtClean="0"/>
              <a:t>bei akuten und chron. leichten bis mittelstarken </a:t>
            </a:r>
            <a:r>
              <a:rPr lang="de-CH" dirty="0" err="1" smtClean="0"/>
              <a:t>Szen</a:t>
            </a:r>
            <a:r>
              <a:rPr lang="de-CH" dirty="0" smtClean="0"/>
              <a:t> in der Geriatrie</a:t>
            </a:r>
          </a:p>
          <a:p>
            <a:r>
              <a:rPr lang="de-CH" dirty="0"/>
              <a:t>Bei </a:t>
            </a:r>
            <a:r>
              <a:rPr lang="de-CH" dirty="0" smtClean="0"/>
              <a:t>NI </a:t>
            </a:r>
            <a:r>
              <a:rPr lang="de-CH" dirty="0"/>
              <a:t>oder </a:t>
            </a:r>
            <a:r>
              <a:rPr lang="de-CH" dirty="0" smtClean="0"/>
              <a:t>LI </a:t>
            </a:r>
            <a:r>
              <a:rPr lang="de-CH" dirty="0"/>
              <a:t>wird empfohlen, hohe </a:t>
            </a:r>
            <a:r>
              <a:rPr lang="de-CH" dirty="0" err="1"/>
              <a:t>Metamizoldosen</a:t>
            </a:r>
            <a:r>
              <a:rPr lang="de-CH" dirty="0"/>
              <a:t> zu vermeiden, da die Elimination in diesen Fällen reduziert </a:t>
            </a:r>
            <a:r>
              <a:rPr lang="de-CH" dirty="0" smtClean="0"/>
              <a:t>ist</a:t>
            </a:r>
          </a:p>
          <a:p>
            <a:r>
              <a:rPr lang="de-CH" dirty="0" smtClean="0"/>
              <a:t>Jedoch </a:t>
            </a:r>
            <a:r>
              <a:rPr lang="de-CH" dirty="0"/>
              <a:t>ist für die </a:t>
            </a:r>
            <a:r>
              <a:rPr lang="de-CH" dirty="0" err="1" smtClean="0"/>
              <a:t>Kurzzeitbeh</a:t>
            </a:r>
            <a:r>
              <a:rPr lang="de-CH" dirty="0" smtClean="0"/>
              <a:t> </a:t>
            </a:r>
            <a:r>
              <a:rPr lang="de-CH" dirty="0"/>
              <a:t>keine Dosisreduktion notwendig. Für die </a:t>
            </a:r>
            <a:r>
              <a:rPr lang="de-CH" dirty="0" err="1" smtClean="0"/>
              <a:t>Langzeitbeh</a:t>
            </a:r>
            <a:r>
              <a:rPr lang="de-CH" dirty="0" smtClean="0"/>
              <a:t> </a:t>
            </a:r>
            <a:r>
              <a:rPr lang="de-CH" dirty="0"/>
              <a:t>bei </a:t>
            </a:r>
            <a:r>
              <a:rPr lang="de-CH" dirty="0" smtClean="0"/>
              <a:t>Patienten </a:t>
            </a:r>
            <a:r>
              <a:rPr lang="de-CH" dirty="0"/>
              <a:t>mit </a:t>
            </a:r>
            <a:r>
              <a:rPr lang="de-CH" dirty="0" smtClean="0"/>
              <a:t>NI </a:t>
            </a:r>
            <a:r>
              <a:rPr lang="de-CH" dirty="0"/>
              <a:t>und </a:t>
            </a:r>
            <a:r>
              <a:rPr lang="de-CH" dirty="0" smtClean="0"/>
              <a:t>LI </a:t>
            </a:r>
            <a:r>
              <a:rPr lang="de-CH" dirty="0"/>
              <a:t>liegen keine Erfahrungen </a:t>
            </a:r>
            <a:r>
              <a:rPr lang="de-CH" dirty="0" smtClean="0"/>
              <a:t>vor</a:t>
            </a:r>
          </a:p>
          <a:p>
            <a:r>
              <a:rPr lang="de-CH" dirty="0"/>
              <a:t>Klinisch relevant: Beeinflusst </a:t>
            </a:r>
            <a:r>
              <a:rPr lang="de-CH" dirty="0" err="1"/>
              <a:t>antiaggregator</a:t>
            </a:r>
            <a:r>
              <a:rPr lang="de-CH" dirty="0"/>
              <a:t>. Wirkung von ASS -&gt; Gabe mind. 30 Minuten nach ASS!</a:t>
            </a: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927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Meine Standorte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600" dirty="0" smtClean="0"/>
              <a:t>Burgdorf/Langnau</a:t>
            </a:r>
          </a:p>
          <a:p>
            <a:r>
              <a:rPr lang="de-CH" sz="2600" dirty="0" smtClean="0"/>
              <a:t>Biel (im MZB)</a:t>
            </a:r>
          </a:p>
          <a:p>
            <a:r>
              <a:rPr lang="de-CH" sz="2600" dirty="0" smtClean="0"/>
              <a:t>St. </a:t>
            </a:r>
            <a:r>
              <a:rPr lang="de-CH" sz="2600" dirty="0" err="1" smtClean="0"/>
              <a:t>Imier</a:t>
            </a:r>
            <a:r>
              <a:rPr lang="de-CH" sz="2600" dirty="0" smtClean="0"/>
              <a:t> (Hospital du Jura)</a:t>
            </a:r>
          </a:p>
          <a:p>
            <a:r>
              <a:rPr lang="de-CH" sz="2600" dirty="0" smtClean="0"/>
              <a:t>Interlaken (Spital FMI)</a:t>
            </a:r>
          </a:p>
          <a:p>
            <a:r>
              <a:rPr lang="de-CH" sz="2600" dirty="0" smtClean="0"/>
              <a:t>Ehemals Münsingen in der NPM</a:t>
            </a:r>
          </a:p>
        </p:txBody>
      </p:sp>
    </p:spTree>
    <p:extLst>
      <p:ext uri="{BB962C8B-B14F-4D97-AF65-F5344CB8AC3E}">
        <p14:creationId xmlns:p14="http://schemas.microsoft.com/office/powerpoint/2010/main" val="34775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NSAR und </a:t>
            </a:r>
            <a:r>
              <a:rPr lang="de-CH" dirty="0" err="1" smtClean="0"/>
              <a:t>Coxibe</a:t>
            </a:r>
            <a:r>
              <a:rPr lang="de-CH" dirty="0" smtClean="0"/>
              <a:t> im Alter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>
                <a:solidFill>
                  <a:srgbClr val="FF0000"/>
                </a:solidFill>
              </a:rPr>
              <a:t>Retard </a:t>
            </a:r>
            <a:r>
              <a:rPr lang="de-CH" sz="2400" dirty="0" err="1" smtClean="0">
                <a:solidFill>
                  <a:srgbClr val="FF0000"/>
                </a:solidFill>
              </a:rPr>
              <a:t>vs</a:t>
            </a:r>
            <a:r>
              <a:rPr lang="de-CH" sz="2400" dirty="0" smtClean="0">
                <a:solidFill>
                  <a:srgbClr val="FF0000"/>
                </a:solidFill>
              </a:rPr>
              <a:t> nicht retardierte</a:t>
            </a:r>
            <a:r>
              <a:rPr lang="de-CH" sz="2400" dirty="0" smtClean="0"/>
              <a:t> Präparate (widersprüchlich); </a:t>
            </a:r>
            <a:r>
              <a:rPr lang="de-CH" sz="2400" dirty="0" err="1" smtClean="0"/>
              <a:t>ret</a:t>
            </a:r>
            <a:r>
              <a:rPr lang="de-CH" sz="2400" dirty="0" smtClean="0"/>
              <a:t> </a:t>
            </a:r>
            <a:r>
              <a:rPr lang="de-CH" sz="2400" dirty="0" err="1" smtClean="0"/>
              <a:t>Medi</a:t>
            </a:r>
            <a:r>
              <a:rPr lang="de-CH" sz="2400" dirty="0" smtClean="0"/>
              <a:t> erhöhen die Compliance, nicht-retardierte erniedrigen evtl. die NW</a:t>
            </a:r>
          </a:p>
          <a:p>
            <a:r>
              <a:rPr lang="de-CH" sz="2400" dirty="0" smtClean="0"/>
              <a:t>CAVE </a:t>
            </a:r>
            <a:r>
              <a:rPr lang="de-CH" sz="2400" dirty="0" err="1" smtClean="0"/>
              <a:t>gi</a:t>
            </a:r>
            <a:r>
              <a:rPr lang="de-CH" sz="2400" dirty="0" smtClean="0"/>
              <a:t>- und renale und kardiovaskuläre NW</a:t>
            </a:r>
          </a:p>
          <a:p>
            <a:r>
              <a:rPr lang="de-CH" sz="2400" dirty="0" err="1" smtClean="0"/>
              <a:t>Grudsatz</a:t>
            </a:r>
            <a:r>
              <a:rPr lang="de-CH" sz="2400" dirty="0" smtClean="0"/>
              <a:t>: </a:t>
            </a:r>
            <a:r>
              <a:rPr lang="de-CH" sz="2400" dirty="0" smtClean="0">
                <a:solidFill>
                  <a:srgbClr val="00B050"/>
                </a:solidFill>
              </a:rPr>
              <a:t>geringste effektive Dosis für </a:t>
            </a:r>
            <a:r>
              <a:rPr lang="de-CH" sz="2400" dirty="0" err="1" smtClean="0">
                <a:solidFill>
                  <a:srgbClr val="00B050"/>
                </a:solidFill>
              </a:rPr>
              <a:t>kürzestmögliche</a:t>
            </a:r>
            <a:r>
              <a:rPr lang="de-CH" sz="2400" dirty="0" smtClean="0">
                <a:solidFill>
                  <a:srgbClr val="00B050"/>
                </a:solidFill>
              </a:rPr>
              <a:t> Zeit</a:t>
            </a:r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642476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Mô</a:t>
            </a:r>
            <a:r>
              <a:rPr lang="de-CH" dirty="0" smtClean="0"/>
              <a:t> (MST, </a:t>
            </a:r>
            <a:r>
              <a:rPr lang="de-CH" dirty="0" err="1" smtClean="0"/>
              <a:t>Mô</a:t>
            </a:r>
            <a:r>
              <a:rPr lang="de-CH" dirty="0" smtClean="0"/>
              <a:t> </a:t>
            </a:r>
            <a:r>
              <a:rPr lang="de-CH" dirty="0" err="1" smtClean="0"/>
              <a:t>Trofen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POSITIVPUNKTE: 	- Billig</a:t>
            </a:r>
          </a:p>
          <a:p>
            <a:pPr marL="548640" lvl="2" indent="0">
              <a:buNone/>
            </a:pPr>
            <a:r>
              <a:rPr lang="de-CH" dirty="0"/>
              <a:t>	</a:t>
            </a:r>
            <a:r>
              <a:rPr lang="de-CH" dirty="0" smtClean="0"/>
              <a:t>		</a:t>
            </a:r>
            <a:r>
              <a:rPr lang="de-CH" sz="1800" dirty="0" smtClean="0"/>
              <a:t>-</a:t>
            </a:r>
            <a:r>
              <a:rPr lang="de-CH" dirty="0" smtClean="0"/>
              <a:t> </a:t>
            </a:r>
            <a:r>
              <a:rPr lang="de-CH" sz="1800" dirty="0" smtClean="0"/>
              <a:t>gut bekannt</a:t>
            </a:r>
          </a:p>
          <a:p>
            <a:pPr marL="548640" lvl="2" indent="0">
              <a:buNone/>
            </a:pPr>
            <a:r>
              <a:rPr lang="de-CH" sz="1800" dirty="0"/>
              <a:t>	</a:t>
            </a:r>
            <a:r>
              <a:rPr lang="de-CH" sz="1800" dirty="0" smtClean="0"/>
              <a:t>		- verschiedene Applikationsmöglichkeiten (</a:t>
            </a:r>
            <a:r>
              <a:rPr lang="de-CH" sz="1800" dirty="0" err="1" smtClean="0"/>
              <a:t>Tbl</a:t>
            </a:r>
            <a:r>
              <a:rPr lang="de-CH" sz="1800" dirty="0" smtClean="0"/>
              <a:t>, Tropfen)</a:t>
            </a:r>
          </a:p>
          <a:p>
            <a:r>
              <a:rPr lang="de-CH" dirty="0" smtClean="0"/>
              <a:t>NEGATIVPUNKTE:  	- aktiver Metabolit Morphin-6- </a:t>
            </a:r>
            <a:r>
              <a:rPr lang="de-CH" dirty="0" err="1" smtClean="0"/>
              <a:t>Glucuronid</a:t>
            </a:r>
            <a:r>
              <a:rPr lang="de-CH" dirty="0" smtClean="0"/>
              <a:t> (CAVE bei NI)</a:t>
            </a:r>
          </a:p>
          <a:p>
            <a:pPr marL="1671400" lvl="6" indent="0">
              <a:buNone/>
            </a:pPr>
            <a:r>
              <a:rPr lang="de-CH" sz="1800" dirty="0"/>
              <a:t>	</a:t>
            </a:r>
            <a:r>
              <a:rPr lang="de-CH" sz="1800" dirty="0" smtClean="0"/>
              <a:t>	- Immunsuppressiv</a:t>
            </a:r>
          </a:p>
          <a:p>
            <a:pPr marL="1671400" lvl="6" indent="0">
              <a:buNone/>
            </a:pPr>
            <a:r>
              <a:rPr lang="de-CH" sz="1800" dirty="0" smtClean="0"/>
              <a:t>		- hydrophil</a:t>
            </a:r>
          </a:p>
          <a:p>
            <a:pPr marL="1671400" lvl="6" indent="0">
              <a:buNone/>
            </a:pPr>
            <a:r>
              <a:rPr lang="de-CH" sz="1800" dirty="0" smtClean="0"/>
              <a:t>		- </a:t>
            </a:r>
            <a:r>
              <a:rPr lang="de-CH" sz="1800" dirty="0" err="1" smtClean="0"/>
              <a:t>Histaminfreisetzung</a:t>
            </a:r>
            <a:r>
              <a:rPr lang="de-CH" sz="1800" dirty="0" smtClean="0"/>
              <a:t> (Juckreiz, Blutdruck?)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4013597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Fentanyl</a:t>
            </a:r>
            <a:r>
              <a:rPr lang="de-CH" dirty="0" smtClean="0"/>
              <a:t> im Alter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PLUSPUNKT: 	- stark </a:t>
            </a:r>
            <a:r>
              <a:rPr lang="de-CH" dirty="0" err="1" smtClean="0"/>
              <a:t>lipohphil</a:t>
            </a:r>
            <a:r>
              <a:rPr lang="de-CH" dirty="0" smtClean="0"/>
              <a:t> (aber cave kachektischer Patient)</a:t>
            </a:r>
          </a:p>
          <a:p>
            <a:pPr marL="1097280" lvl="4" indent="0">
              <a:buNone/>
            </a:pPr>
            <a:r>
              <a:rPr lang="de-CH" dirty="0" smtClean="0"/>
              <a:t>	</a:t>
            </a:r>
            <a:r>
              <a:rPr lang="de-CH" sz="1800" dirty="0" smtClean="0"/>
              <a:t>-</a:t>
            </a:r>
            <a:r>
              <a:rPr lang="de-CH" dirty="0" smtClean="0"/>
              <a:t> </a:t>
            </a:r>
            <a:r>
              <a:rPr lang="de-CH" sz="1800" dirty="0" smtClean="0"/>
              <a:t>Lutschtablette oder Stäbchen verfügbar</a:t>
            </a:r>
          </a:p>
          <a:p>
            <a:pPr marL="1097280" lvl="4" indent="0">
              <a:buNone/>
            </a:pPr>
            <a:r>
              <a:rPr lang="de-CH" sz="1800" dirty="0"/>
              <a:t>	</a:t>
            </a:r>
            <a:r>
              <a:rPr lang="de-CH" sz="1800" dirty="0" smtClean="0"/>
              <a:t>- hohe Compliance(?), einfache Applikation (mit Fehlermöglichkeiten)</a:t>
            </a:r>
          </a:p>
          <a:p>
            <a:pPr marL="1097280" lvl="4" indent="0">
              <a:buNone/>
            </a:pPr>
            <a:r>
              <a:rPr lang="de-CH" sz="1800" dirty="0"/>
              <a:t>	</a:t>
            </a:r>
            <a:r>
              <a:rPr lang="de-CH" sz="1800" dirty="0" smtClean="0"/>
              <a:t>- </a:t>
            </a:r>
            <a:r>
              <a:rPr lang="de-CH" sz="1800" dirty="0"/>
              <a:t>Bei NI geeignet, trotzdem Dosisreduktion um 25% bei </a:t>
            </a:r>
            <a:r>
              <a:rPr lang="de-CH" sz="1800" dirty="0" smtClean="0"/>
              <a:t>GFR&lt;30ml/min</a:t>
            </a:r>
          </a:p>
          <a:p>
            <a:pPr marL="1097280" lvl="4" indent="0">
              <a:buNone/>
            </a:pPr>
            <a:endParaRPr lang="de-CH" sz="1800" dirty="0" smtClean="0"/>
          </a:p>
          <a:p>
            <a:pPr marL="1097280" lvl="4" indent="0">
              <a:buNone/>
            </a:pPr>
            <a:endParaRPr lang="de-CH" sz="1800" dirty="0"/>
          </a:p>
          <a:p>
            <a:pPr marL="1097280" lvl="4" indent="0">
              <a:buNone/>
            </a:pPr>
            <a:endParaRPr lang="de-CH" sz="1800" dirty="0" smtClean="0"/>
          </a:p>
          <a:p>
            <a:r>
              <a:rPr lang="de-CH" dirty="0" smtClean="0"/>
              <a:t>NEGATIVPUNKT:	- mehrfach verlängerte HWZ im Alter</a:t>
            </a:r>
          </a:p>
          <a:p>
            <a:pPr marL="2271400" lvl="8" indent="0">
              <a:buNone/>
            </a:pPr>
            <a:r>
              <a:rPr lang="de-CH" dirty="0"/>
              <a:t>	</a:t>
            </a:r>
            <a:r>
              <a:rPr lang="de-CH" sz="1800" dirty="0" smtClean="0"/>
              <a:t>-</a:t>
            </a:r>
            <a:r>
              <a:rPr lang="de-CH" dirty="0" smtClean="0"/>
              <a:t> </a:t>
            </a:r>
            <a:r>
              <a:rPr lang="de-CH" sz="1800" dirty="0" smtClean="0"/>
              <a:t>Obstipation</a:t>
            </a:r>
          </a:p>
          <a:p>
            <a:pPr marL="2271400" lvl="8" indent="0">
              <a:buNone/>
            </a:pPr>
            <a:r>
              <a:rPr lang="de-CH" sz="1800" dirty="0"/>
              <a:t>	</a:t>
            </a:r>
            <a:r>
              <a:rPr lang="de-CH" sz="1800" dirty="0" smtClean="0"/>
              <a:t>- Immunsuppression</a:t>
            </a:r>
            <a:endParaRPr lang="de-CH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436" y="232669"/>
            <a:ext cx="1707843" cy="25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4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Buprenorphin</a:t>
            </a:r>
            <a:r>
              <a:rPr lang="de-CH" dirty="0" smtClean="0"/>
              <a:t> (</a:t>
            </a:r>
            <a:r>
              <a:rPr lang="de-CH" dirty="0" err="1" smtClean="0"/>
              <a:t>Transtec</a:t>
            </a:r>
            <a:r>
              <a:rPr lang="de-CH" dirty="0" smtClean="0"/>
              <a:t>, </a:t>
            </a:r>
            <a:r>
              <a:rPr lang="de-CH" dirty="0" err="1" smtClean="0"/>
              <a:t>Temgesic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POSITIVPUNKTE:	- lipophil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</a:t>
            </a:r>
            <a:r>
              <a:rPr lang="de-CH" dirty="0" err="1" smtClean="0"/>
              <a:t>Ceiling</a:t>
            </a:r>
            <a:endParaRPr lang="de-CH" dirty="0"/>
          </a:p>
          <a:p>
            <a:pPr marL="0" indent="0">
              <a:buNone/>
            </a:pPr>
            <a:r>
              <a:rPr lang="de-CH" dirty="0" smtClean="0"/>
              <a:t>			- keine Atemdepression (</a:t>
            </a:r>
            <a:r>
              <a:rPr lang="de-CH" dirty="0" err="1"/>
              <a:t>Partialagonist</a:t>
            </a:r>
            <a:r>
              <a:rPr lang="de-CH" dirty="0"/>
              <a:t> am M</a:t>
            </a:r>
            <a:r>
              <a:rPr lang="el-GR" dirty="0"/>
              <a:t>γ</a:t>
            </a:r>
            <a:r>
              <a:rPr lang="de-CH" dirty="0" smtClean="0"/>
              <a:t>-Rezeptor)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«antidepressiv» </a:t>
            </a:r>
            <a:r>
              <a:rPr lang="de-CH" dirty="0" err="1" smtClean="0"/>
              <a:t>va</a:t>
            </a:r>
            <a:r>
              <a:rPr lang="de-CH" dirty="0" smtClean="0"/>
              <a:t>. bei älteren Pat (</a:t>
            </a:r>
            <a:r>
              <a:rPr lang="de-CH" dirty="0"/>
              <a:t>Antagonistische Wirkung </a:t>
            </a:r>
            <a:r>
              <a:rPr lang="de-CH" dirty="0" smtClean="0"/>
              <a:t>			am Kappa-Rezeptor)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keine Anpassung bei NI oder LI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keine oder minime Immunsuppression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</a:t>
            </a:r>
            <a:r>
              <a:rPr lang="de-CH" dirty="0"/>
              <a:t>Sublinguale </a:t>
            </a:r>
            <a:r>
              <a:rPr lang="de-CH" dirty="0" err="1"/>
              <a:t>Tbl</a:t>
            </a:r>
            <a:r>
              <a:rPr lang="de-CH" dirty="0"/>
              <a:t> (bei Schluckstörungen geeignet</a:t>
            </a:r>
            <a:r>
              <a:rPr lang="de-CH" dirty="0" smtClean="0"/>
              <a:t>)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</a:t>
            </a:r>
            <a:r>
              <a:rPr lang="de-CH" dirty="0" err="1" smtClean="0"/>
              <a:t>gerige</a:t>
            </a:r>
            <a:r>
              <a:rPr lang="de-CH" dirty="0" smtClean="0"/>
              <a:t> Wechselwirkung mit anderen </a:t>
            </a:r>
            <a:r>
              <a:rPr lang="de-CH" dirty="0" err="1" smtClean="0"/>
              <a:t>Medi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NEGATIVPUNKTE: 	- Hautreaktionen möglich (empirisch schon mehrfach gesehen)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extrem starke Bindung an </a:t>
            </a:r>
            <a:r>
              <a:rPr lang="de-CH" dirty="0"/>
              <a:t>M</a:t>
            </a:r>
            <a:r>
              <a:rPr lang="el-GR" dirty="0"/>
              <a:t>γ</a:t>
            </a:r>
            <a:r>
              <a:rPr lang="de-CH" dirty="0" smtClean="0"/>
              <a:t>-Rezeptor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47948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Hydromorphon</a:t>
            </a:r>
            <a:r>
              <a:rPr lang="de-CH" dirty="0" smtClean="0"/>
              <a:t> (</a:t>
            </a:r>
            <a:r>
              <a:rPr lang="de-CH" dirty="0" err="1" smtClean="0"/>
              <a:t>Palladon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PLUSPUNKTE: 	- lipophil</a:t>
            </a:r>
            <a:endParaRPr lang="de-CH" dirty="0"/>
          </a:p>
          <a:p>
            <a:pPr marL="0" indent="0">
              <a:buNone/>
            </a:pPr>
            <a:r>
              <a:rPr lang="de-CH" dirty="0" smtClean="0"/>
              <a:t>		- Geringe </a:t>
            </a:r>
            <a:r>
              <a:rPr lang="de-CH" dirty="0"/>
              <a:t>Plasmaproteinbindung und </a:t>
            </a:r>
            <a:r>
              <a:rPr lang="de-CH" dirty="0" err="1"/>
              <a:t>cytochromunabhängige</a:t>
            </a:r>
            <a:r>
              <a:rPr lang="de-CH" dirty="0"/>
              <a:t> </a:t>
            </a:r>
            <a:r>
              <a:rPr lang="de-CH" dirty="0" smtClean="0"/>
              <a:t>			</a:t>
            </a:r>
            <a:r>
              <a:rPr lang="de-CH" dirty="0" err="1" smtClean="0"/>
              <a:t>Metabolisierung</a:t>
            </a:r>
            <a:r>
              <a:rPr lang="de-CH" dirty="0" smtClean="0"/>
              <a:t> </a:t>
            </a:r>
            <a:r>
              <a:rPr lang="de-CH" dirty="0"/>
              <a:t>-&gt; geringes Interaktionspotenzial</a:t>
            </a:r>
          </a:p>
          <a:p>
            <a:pPr marL="0" indent="0">
              <a:buNone/>
            </a:pPr>
            <a:r>
              <a:rPr lang="de-CH" dirty="0" smtClean="0"/>
              <a:t>		- Keine </a:t>
            </a:r>
            <a:r>
              <a:rPr lang="de-CH" dirty="0"/>
              <a:t>Dosisanpassung bei NI oder LI</a:t>
            </a:r>
          </a:p>
          <a:p>
            <a:pPr marL="0" indent="0">
              <a:buNone/>
            </a:pPr>
            <a:r>
              <a:rPr lang="de-CH" dirty="0" smtClean="0"/>
              <a:t>		- Besonders </a:t>
            </a:r>
            <a:r>
              <a:rPr lang="de-CH" dirty="0"/>
              <a:t>geeignet in der </a:t>
            </a:r>
            <a:r>
              <a:rPr lang="de-CH" dirty="0" err="1"/>
              <a:t>Beh</a:t>
            </a:r>
            <a:r>
              <a:rPr lang="de-CH" dirty="0"/>
              <a:t> geriatrischer Patienten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NEGATIVPUNKTE:	- Immunsuppression?</a:t>
            </a:r>
          </a:p>
          <a:p>
            <a:pPr marL="274320" lvl="1" indent="0">
              <a:buNone/>
            </a:pPr>
            <a:r>
              <a:rPr lang="de-CH" dirty="0"/>
              <a:t>	</a:t>
            </a:r>
            <a:r>
              <a:rPr lang="de-CH" dirty="0" smtClean="0"/>
              <a:t>		- keine </a:t>
            </a:r>
            <a:r>
              <a:rPr lang="de-CH" dirty="0" err="1" smtClean="0"/>
              <a:t>sublinguale</a:t>
            </a:r>
            <a:r>
              <a:rPr lang="de-CH" dirty="0" smtClean="0"/>
              <a:t> </a:t>
            </a:r>
            <a:r>
              <a:rPr lang="de-CH" dirty="0" err="1" smtClean="0"/>
              <a:t>Tbl</a:t>
            </a:r>
            <a:r>
              <a:rPr lang="de-CH" dirty="0" smtClean="0"/>
              <a:t>, keine Flüssigform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06367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Oxycodon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 smtClean="0"/>
              <a:t>PLUSPUNKT: 		- lipophil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als Flüssigkeit verfügbar</a:t>
            </a:r>
          </a:p>
          <a:p>
            <a:r>
              <a:rPr lang="de-CH" dirty="0" smtClean="0"/>
              <a:t>NEGATIVPUNKTE: 	- Vorsicht </a:t>
            </a:r>
            <a:r>
              <a:rPr lang="de-CH" dirty="0"/>
              <a:t>bei älteren Pat mit eingeschränkter Nieren- und </a:t>
            </a:r>
            <a:r>
              <a:rPr lang="de-CH" dirty="0" smtClean="0"/>
              <a:t>				</a:t>
            </a:r>
            <a:r>
              <a:rPr lang="de-CH" dirty="0" err="1" smtClean="0"/>
              <a:t>Leberfkt</a:t>
            </a:r>
            <a:endParaRPr lang="de-CH" dirty="0"/>
          </a:p>
          <a:p>
            <a:pPr marL="0" indent="0">
              <a:buNone/>
            </a:pPr>
            <a:r>
              <a:rPr lang="de-CH" dirty="0" smtClean="0"/>
              <a:t>			-Bei </a:t>
            </a:r>
            <a:r>
              <a:rPr lang="de-CH" dirty="0" err="1" smtClean="0"/>
              <a:t>Leberinsuff</a:t>
            </a:r>
            <a:r>
              <a:rPr lang="de-CH" dirty="0" smtClean="0"/>
              <a:t> </a:t>
            </a:r>
            <a:r>
              <a:rPr lang="de-CH" dirty="0"/>
              <a:t>(Child-</a:t>
            </a:r>
            <a:r>
              <a:rPr lang="de-CH" dirty="0" err="1"/>
              <a:t>Pugh</a:t>
            </a:r>
            <a:r>
              <a:rPr lang="de-CH" dirty="0"/>
              <a:t> </a:t>
            </a:r>
            <a:r>
              <a:rPr lang="de-CH" dirty="0" err="1"/>
              <a:t>Stadiu</a:t>
            </a:r>
            <a:r>
              <a:rPr lang="de-CH" dirty="0"/>
              <a:t> &gt; 5) kein </a:t>
            </a:r>
            <a:r>
              <a:rPr lang="de-CH" dirty="0" smtClean="0"/>
              <a:t>					</a:t>
            </a:r>
            <a:r>
              <a:rPr lang="de-CH" dirty="0" err="1" smtClean="0"/>
              <a:t>Oxycodon</a:t>
            </a:r>
            <a:r>
              <a:rPr lang="de-CH" dirty="0" smtClean="0"/>
              <a:t>/</a:t>
            </a:r>
            <a:r>
              <a:rPr lang="de-CH" dirty="0" err="1" smtClean="0"/>
              <a:t>Naloxon</a:t>
            </a:r>
            <a:r>
              <a:rPr lang="de-CH" dirty="0"/>
              <a:t>, da </a:t>
            </a:r>
            <a:r>
              <a:rPr lang="de-CH" dirty="0" err="1"/>
              <a:t>Naloxon</a:t>
            </a:r>
            <a:r>
              <a:rPr lang="de-CH" dirty="0"/>
              <a:t> nicht genügend in der Leber </a:t>
            </a:r>
            <a:r>
              <a:rPr lang="de-CH" dirty="0" smtClean="0"/>
              <a:t>			eliminiert </a:t>
            </a:r>
            <a:r>
              <a:rPr lang="de-CH" dirty="0"/>
              <a:t>wird und somit kommt es zur teilweisen </a:t>
            </a:r>
            <a:r>
              <a:rPr lang="de-CH" dirty="0" smtClean="0"/>
              <a:t>					</a:t>
            </a:r>
            <a:r>
              <a:rPr lang="de-CH" dirty="0" err="1" smtClean="0"/>
              <a:t>Antagonisierung</a:t>
            </a:r>
            <a:r>
              <a:rPr lang="de-CH" dirty="0" smtClean="0"/>
              <a:t> </a:t>
            </a:r>
            <a:r>
              <a:rPr lang="de-CH" dirty="0"/>
              <a:t>(verminderter Effekt</a:t>
            </a:r>
            <a:r>
              <a:rPr lang="de-CH" dirty="0" smtClean="0"/>
              <a:t>)</a:t>
            </a:r>
          </a:p>
          <a:p>
            <a:pPr marL="0" indent="0">
              <a:buNone/>
            </a:pPr>
            <a:r>
              <a:rPr lang="de-CH" dirty="0" smtClean="0"/>
              <a:t>			- Obstipation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</a:t>
            </a:r>
            <a:r>
              <a:rPr lang="de-CH" dirty="0" err="1" smtClean="0"/>
              <a:t>Metabolisierung</a:t>
            </a:r>
            <a:r>
              <a:rPr lang="de-CH" dirty="0" smtClean="0"/>
              <a:t> </a:t>
            </a:r>
            <a:r>
              <a:rPr lang="de-CH" dirty="0"/>
              <a:t>über CYP2D6 </a:t>
            </a:r>
            <a:r>
              <a:rPr lang="de-CH" dirty="0" smtClean="0"/>
              <a:t>(fast und </a:t>
            </a:r>
            <a:r>
              <a:rPr lang="de-CH" dirty="0" err="1" smtClean="0"/>
              <a:t>poor</a:t>
            </a:r>
            <a:r>
              <a:rPr lang="de-CH" dirty="0" smtClean="0"/>
              <a:t> </a:t>
            </a:r>
            <a:r>
              <a:rPr lang="de-CH" dirty="0" err="1" smtClean="0"/>
              <a:t>metabolizer</a:t>
            </a:r>
            <a:r>
              <a:rPr lang="de-CH" dirty="0" smtClean="0"/>
              <a:t>)</a:t>
            </a:r>
            <a:endParaRPr lang="de-CH" dirty="0"/>
          </a:p>
          <a:p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3094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Methadon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 smtClean="0"/>
              <a:t>PLUSPUNKT: 		- lipophil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keine Dosisanpassung bei NI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als Flüssigkeit verfügbar</a:t>
            </a:r>
          </a:p>
          <a:p>
            <a:endParaRPr lang="de-CH" dirty="0"/>
          </a:p>
          <a:p>
            <a:r>
              <a:rPr lang="de-CH" dirty="0" smtClean="0"/>
              <a:t>NEGATIVPUNKTE</a:t>
            </a:r>
            <a:r>
              <a:rPr lang="de-CH" dirty="0"/>
              <a:t>: </a:t>
            </a:r>
            <a:r>
              <a:rPr lang="de-CH" dirty="0" smtClean="0"/>
              <a:t>	- Beim </a:t>
            </a:r>
            <a:r>
              <a:rPr lang="de-CH" dirty="0"/>
              <a:t>alten Patienten besser vermeiden da unberechenbare </a:t>
            </a:r>
            <a:r>
              <a:rPr lang="de-CH" dirty="0" smtClean="0"/>
              <a:t>			HWZ</a:t>
            </a:r>
            <a:endParaRPr lang="de-CH" dirty="0"/>
          </a:p>
          <a:p>
            <a:pPr marL="0" indent="0">
              <a:buNone/>
            </a:pPr>
            <a:r>
              <a:rPr lang="de-CH" dirty="0" smtClean="0"/>
              <a:t>			- Wenn </a:t>
            </a:r>
            <a:r>
              <a:rPr lang="de-CH" dirty="0"/>
              <a:t>unbedingt gewünscht, dann Dosis unter </a:t>
            </a:r>
            <a:r>
              <a:rPr lang="de-CH" dirty="0" smtClean="0"/>
              <a:t>30mg/d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- Obstipation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06322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Medikamenöse</a:t>
            </a:r>
            <a:r>
              <a:rPr lang="de-CH" dirty="0" smtClean="0"/>
              <a:t> </a:t>
            </a:r>
            <a:r>
              <a:rPr lang="de-CH" dirty="0" err="1" smtClean="0"/>
              <a:t>Beh</a:t>
            </a:r>
            <a:r>
              <a:rPr lang="de-CH" dirty="0" smtClean="0"/>
              <a:t> </a:t>
            </a:r>
            <a:r>
              <a:rPr lang="de-CH" dirty="0" err="1" smtClean="0"/>
              <a:t>chron</a:t>
            </a:r>
            <a:r>
              <a:rPr lang="de-CH" dirty="0" smtClean="0"/>
              <a:t> </a:t>
            </a:r>
            <a:r>
              <a:rPr lang="de-CH" dirty="0" err="1" smtClean="0"/>
              <a:t>Szen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vielfach schwierig </a:t>
            </a:r>
            <a:r>
              <a:rPr lang="de-CH" dirty="0" smtClean="0"/>
              <a:t>(keine Wirkung, NW)</a:t>
            </a:r>
          </a:p>
          <a:p>
            <a:r>
              <a:rPr lang="de-CH" dirty="0" smtClean="0"/>
              <a:t>Bei geriatrischen Pat häufig </a:t>
            </a:r>
            <a:r>
              <a:rPr lang="de-CH" dirty="0" smtClean="0">
                <a:solidFill>
                  <a:srgbClr val="FF0000"/>
                </a:solidFill>
              </a:rPr>
              <a:t>noch schwieriger</a:t>
            </a:r>
          </a:p>
          <a:p>
            <a:endParaRPr lang="de-CH" dirty="0"/>
          </a:p>
          <a:p>
            <a:r>
              <a:rPr lang="de-CH" dirty="0" smtClean="0"/>
              <a:t>Oberstes Prinzip: </a:t>
            </a:r>
            <a:r>
              <a:rPr lang="de-CH" sz="3200" dirty="0" smtClean="0"/>
              <a:t>do not </a:t>
            </a:r>
            <a:r>
              <a:rPr lang="de-CH" sz="3200" dirty="0" err="1" smtClean="0"/>
              <a:t>harm</a:t>
            </a:r>
            <a:endParaRPr lang="de-CH" sz="3200" dirty="0" smtClean="0"/>
          </a:p>
          <a:p>
            <a:pPr marL="0" indent="0" algn="ctr">
              <a:buNone/>
            </a:pPr>
            <a:r>
              <a:rPr lang="de-CH" sz="3200" dirty="0" smtClean="0"/>
              <a:t>Und!</a:t>
            </a:r>
          </a:p>
          <a:p>
            <a:pPr marL="0" indent="0" algn="ctr">
              <a:buNone/>
            </a:pPr>
            <a:r>
              <a:rPr lang="de-CH" sz="3200" dirty="0" smtClean="0">
                <a:solidFill>
                  <a:srgbClr val="C00000"/>
                </a:solidFill>
              </a:rPr>
              <a:t>Erwägen Sie eine </a:t>
            </a:r>
            <a:r>
              <a:rPr lang="de-CH" sz="3200" dirty="0" err="1" smtClean="0">
                <a:solidFill>
                  <a:srgbClr val="C00000"/>
                </a:solidFill>
              </a:rPr>
              <a:t>infiltrative</a:t>
            </a:r>
            <a:r>
              <a:rPr lang="de-CH" sz="3200" dirty="0" smtClean="0">
                <a:solidFill>
                  <a:srgbClr val="C00000"/>
                </a:solidFill>
              </a:rPr>
              <a:t> Massnahme</a:t>
            </a:r>
            <a:endParaRPr lang="de-CH" sz="320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172" y="5238183"/>
            <a:ext cx="2785311" cy="13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6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Schmerztherapie bei: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altLang="de-DE" b="1" dirty="0" smtClean="0"/>
              <a:t>Allen</a:t>
            </a:r>
            <a:r>
              <a:rPr lang="de-CH" altLang="de-DE" dirty="0" smtClean="0"/>
              <a:t> </a:t>
            </a:r>
            <a:r>
              <a:rPr lang="de-CH" altLang="de-DE" dirty="0"/>
              <a:t>Patienten mit chronischen </a:t>
            </a:r>
            <a:r>
              <a:rPr lang="de-CH" altLang="de-DE" dirty="0" smtClean="0"/>
              <a:t>oder akuten Schmerzen</a:t>
            </a:r>
            <a:endParaRPr lang="de-CH" alt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dirty="0"/>
              <a:t>Hauptsächlich </a:t>
            </a:r>
            <a:r>
              <a:rPr lang="de-CH" altLang="de-DE" b="1" dirty="0"/>
              <a:t>chron. Rückenschmerzen </a:t>
            </a:r>
            <a:r>
              <a:rPr lang="de-CH" altLang="de-DE" dirty="0"/>
              <a:t>mit oder </a:t>
            </a:r>
            <a:r>
              <a:rPr lang="de-CH" altLang="de-DE" dirty="0" smtClean="0"/>
              <a:t>ohne </a:t>
            </a:r>
            <a:r>
              <a:rPr lang="de-CH" altLang="de-DE" dirty="0"/>
              <a:t>Ausstrahlungen in Arme oder Beine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b="1" dirty="0"/>
              <a:t>Neuropathische Schmerzen 				</a:t>
            </a:r>
          </a:p>
          <a:p>
            <a:r>
              <a:rPr lang="de-CH" altLang="de-DE" b="1" dirty="0"/>
              <a:t>	</a:t>
            </a:r>
            <a:r>
              <a:rPr lang="de-CH" altLang="de-DE" dirty="0"/>
              <a:t>(z.B. Postherpetische </a:t>
            </a:r>
            <a:r>
              <a:rPr lang="de-CH" altLang="de-DE" dirty="0" err="1"/>
              <a:t>Zosterneuralgien</a:t>
            </a:r>
            <a:r>
              <a:rPr lang="de-CH" altLang="de-DE" dirty="0"/>
              <a:t>, </a:t>
            </a:r>
            <a:r>
              <a:rPr lang="de-CH" altLang="de-DE" dirty="0" smtClean="0"/>
              <a:t>Phantomschmerzen</a:t>
            </a:r>
            <a:r>
              <a:rPr lang="de-CH" altLang="de-DE" dirty="0"/>
              <a:t>, CRPS, atypische 	Gesichtsschmerzen, Neuralgien peripherer Nerven z.B. </a:t>
            </a:r>
            <a:r>
              <a:rPr lang="de-CH" altLang="de-DE" dirty="0" smtClean="0"/>
              <a:t>nach </a:t>
            </a:r>
            <a:r>
              <a:rPr lang="de-CH" altLang="de-DE" dirty="0"/>
              <a:t>Operationen wie </a:t>
            </a:r>
            <a:r>
              <a:rPr lang="de-CH" altLang="de-DE" dirty="0" smtClean="0"/>
              <a:t>	KAS </a:t>
            </a:r>
            <a:r>
              <a:rPr lang="de-CH" altLang="de-DE" dirty="0"/>
              <a:t>oder Herniotomien inguinal)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b="1" dirty="0"/>
              <a:t>Viszerale Schmerzen </a:t>
            </a:r>
            <a:r>
              <a:rPr lang="de-CH" altLang="de-DE" dirty="0"/>
              <a:t>z.B. </a:t>
            </a:r>
            <a:r>
              <a:rPr lang="de-CH" altLang="de-DE" dirty="0" err="1"/>
              <a:t>Oberbauchszen</a:t>
            </a:r>
            <a:r>
              <a:rPr lang="de-CH" altLang="de-DE" dirty="0"/>
              <a:t> bei </a:t>
            </a:r>
            <a:r>
              <a:rPr lang="de-CH" altLang="de-DE" dirty="0" smtClean="0"/>
              <a:t>Pankreas-CA, unklare </a:t>
            </a:r>
            <a:r>
              <a:rPr lang="de-CH" altLang="de-DE" dirty="0" err="1" smtClean="0"/>
              <a:t>Abdominalschmerzen</a:t>
            </a:r>
            <a:r>
              <a:rPr lang="de-CH" altLang="de-DE" dirty="0" smtClean="0"/>
              <a:t>, Schmerzen ausgehend von der Bauchwand</a:t>
            </a:r>
            <a:endParaRPr lang="de-CH" alt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b="1" dirty="0" err="1"/>
              <a:t>Myofasziale</a:t>
            </a:r>
            <a:r>
              <a:rPr lang="de-CH" altLang="de-DE" b="1" dirty="0"/>
              <a:t> Schmerzen </a:t>
            </a:r>
            <a:r>
              <a:rPr lang="de-CH" altLang="de-DE" dirty="0"/>
              <a:t>(</a:t>
            </a:r>
            <a:r>
              <a:rPr lang="de-CH" altLang="de-DE" dirty="0" err="1"/>
              <a:t>Triggerpunkte</a:t>
            </a:r>
            <a:r>
              <a:rPr lang="de-CH" altLang="de-DE" dirty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90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Behandlungsmöglichkeiten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b="1" dirty="0"/>
              <a:t>Medikamentös</a:t>
            </a:r>
            <a:r>
              <a:rPr lang="de-CH" altLang="de-DE" dirty="0"/>
              <a:t> </a:t>
            </a:r>
          </a:p>
          <a:p>
            <a:pPr>
              <a:buFont typeface="Symbol" pitchFamily="18" charset="2"/>
              <a:buChar char="-"/>
            </a:pPr>
            <a:r>
              <a:rPr lang="de-CH" altLang="de-DE" dirty="0"/>
              <a:t>(nach WHO Stufenschema</a:t>
            </a:r>
            <a:r>
              <a:rPr lang="de-CH" altLang="de-DE" dirty="0" smtClean="0"/>
              <a:t>)</a:t>
            </a:r>
          </a:p>
          <a:p>
            <a:pPr>
              <a:buFont typeface="Symbol" pitchFamily="18" charset="2"/>
              <a:buChar char="-"/>
            </a:pPr>
            <a:endParaRPr lang="de-CH" altLang="de-DE" dirty="0"/>
          </a:p>
          <a:p>
            <a:r>
              <a:rPr lang="de-CH" altLang="de-DE" b="1" dirty="0" err="1"/>
              <a:t>Infiltrativ</a:t>
            </a:r>
            <a:endParaRPr lang="de-CH" altLang="de-DE" b="1" dirty="0"/>
          </a:p>
          <a:p>
            <a:pPr>
              <a:buFont typeface="Symbol" pitchFamily="18" charset="2"/>
              <a:buChar char="-"/>
            </a:pPr>
            <a:r>
              <a:rPr lang="de-CH" altLang="de-DE" dirty="0" err="1"/>
              <a:t>Fluoroskopisch</a:t>
            </a:r>
            <a:r>
              <a:rPr lang="de-CH" altLang="de-DE" dirty="0"/>
              <a:t> kontrolliert</a:t>
            </a:r>
          </a:p>
          <a:p>
            <a:pPr>
              <a:buFont typeface="Symbol" pitchFamily="18" charset="2"/>
              <a:buChar char="-"/>
            </a:pPr>
            <a:r>
              <a:rPr lang="de-CH" altLang="de-DE" dirty="0"/>
              <a:t>Ultraschall </a:t>
            </a:r>
            <a:r>
              <a:rPr lang="de-CH" altLang="de-DE" dirty="0" smtClean="0"/>
              <a:t>gesteuert</a:t>
            </a:r>
          </a:p>
          <a:p>
            <a:pPr>
              <a:buFont typeface="Symbol" pitchFamily="18" charset="2"/>
              <a:buChar char="-"/>
            </a:pPr>
            <a:endParaRPr lang="de-CH" altLang="de-DE" dirty="0"/>
          </a:p>
          <a:p>
            <a:r>
              <a:rPr lang="de-CH" altLang="de-DE" b="1" dirty="0"/>
              <a:t>Neurostimulation</a:t>
            </a:r>
            <a:endParaRPr lang="de-CH" altLang="de-DE" dirty="0"/>
          </a:p>
          <a:p>
            <a:endParaRPr lang="en-US" dirty="0"/>
          </a:p>
          <a:p>
            <a:endParaRPr lang="de-CH" dirty="0"/>
          </a:p>
        </p:txBody>
      </p:sp>
      <p:pic>
        <p:nvPicPr>
          <p:cNvPr id="4" name="Picture 4" descr="http://images.zeit.de/wissen/gesundheit/2010-01/tabletten-pillen-iqwig/tabletten-pillen-iqwig-540x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85" y="2008404"/>
            <a:ext cx="1822536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radiologie-suedost.ch/uploads/galerie/original/B6BAF79C03AF3302A8F176CBEB2FF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39" y="3263625"/>
            <a:ext cx="1822536" cy="1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usra.de/sites/default/files/imagecache/big-image/Femoralis_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69" y="3281210"/>
            <a:ext cx="1822536" cy="119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38" y="4702442"/>
            <a:ext cx="1413429" cy="18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Schmerzarten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200" dirty="0" smtClean="0"/>
              <a:t>Akut </a:t>
            </a:r>
            <a:r>
              <a:rPr lang="de-CH" sz="2200" dirty="0" err="1" smtClean="0"/>
              <a:t>vs</a:t>
            </a:r>
            <a:r>
              <a:rPr lang="de-CH" sz="2200" dirty="0" smtClean="0"/>
              <a:t> chronisch</a:t>
            </a:r>
          </a:p>
          <a:p>
            <a:r>
              <a:rPr lang="de-CH" sz="2200" dirty="0" err="1" smtClean="0"/>
              <a:t>Nozizeptiv</a:t>
            </a:r>
            <a:r>
              <a:rPr lang="de-CH" sz="2200" dirty="0" smtClean="0"/>
              <a:t> </a:t>
            </a:r>
            <a:r>
              <a:rPr lang="de-CH" sz="2200" dirty="0" err="1" smtClean="0"/>
              <a:t>vs</a:t>
            </a:r>
            <a:r>
              <a:rPr lang="de-CH" sz="2200" dirty="0" smtClean="0"/>
              <a:t> neuropathisch</a:t>
            </a:r>
          </a:p>
          <a:p>
            <a:endParaRPr lang="de-CH" sz="2200" dirty="0"/>
          </a:p>
          <a:p>
            <a:r>
              <a:rPr lang="de-CH" sz="2200" dirty="0" smtClean="0"/>
              <a:t>Andere Behandlungsstrategie je nach Schmerzen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17523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2714</Words>
  <Application>Microsoft Office PowerPoint</Application>
  <PresentationFormat>Breitbild</PresentationFormat>
  <Paragraphs>597</Paragraphs>
  <Slides>67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77" baseType="lpstr">
      <vt:lpstr>ＭＳ Ｐゴシック</vt:lpstr>
      <vt:lpstr>Aparajita</vt:lpstr>
      <vt:lpstr>Arial</vt:lpstr>
      <vt:lpstr>Calibri</vt:lpstr>
      <vt:lpstr>Century Gothic</vt:lpstr>
      <vt:lpstr>Garamond</vt:lpstr>
      <vt:lpstr>Symbol</vt:lpstr>
      <vt:lpstr>Wingdings</vt:lpstr>
      <vt:lpstr>Savon</vt:lpstr>
      <vt:lpstr>Chart</vt:lpstr>
      <vt:lpstr>Medikamentöse Schmerztherapie speziell im alter</vt:lpstr>
      <vt:lpstr>PowerPoint-Präsentation</vt:lpstr>
      <vt:lpstr>PowerPoint-Präsentation</vt:lpstr>
      <vt:lpstr>Werdegang </vt:lpstr>
      <vt:lpstr>PowerPoint-Präsentation</vt:lpstr>
      <vt:lpstr>Meine Standorte</vt:lpstr>
      <vt:lpstr>Schmerztherapie bei:</vt:lpstr>
      <vt:lpstr>Behandlungsmöglichkeiten</vt:lpstr>
      <vt:lpstr>Schmerzarten</vt:lpstr>
      <vt:lpstr>Nozizeptive vs neuropathische Szen</vt:lpstr>
      <vt:lpstr>Grenzen der medikamentösen Th neuropathischer Szen</vt:lpstr>
      <vt:lpstr>Prinzip der med. Beh chron. Schmerzen</vt:lpstr>
      <vt:lpstr>Medikamentöse Schmerztherapie bei chronischen Schmerzen</vt:lpstr>
      <vt:lpstr>Das WHO Stufenschema</vt:lpstr>
      <vt:lpstr>WHO Stufenschema ungeeignet bei:</vt:lpstr>
      <vt:lpstr>WHO Stufe I Medikamente</vt:lpstr>
      <vt:lpstr>Paracetamol</vt:lpstr>
      <vt:lpstr>Metamizol</vt:lpstr>
      <vt:lpstr>NSAR und Coxibe</vt:lpstr>
      <vt:lpstr>Risikoerhöhung unter Coxiben/NSAR</vt:lpstr>
      <vt:lpstr>Indikationen für Gastroprotektion bei NSAIDs </vt:lpstr>
      <vt:lpstr>NW von Coxiben </vt:lpstr>
      <vt:lpstr>Fazit für COX – 2 Hemmer</vt:lpstr>
      <vt:lpstr>Coxibe vs NSAIDs</vt:lpstr>
      <vt:lpstr>WHO Stufe II</vt:lpstr>
      <vt:lpstr>Serotoninerges Syndrom</vt:lpstr>
      <vt:lpstr>WHO Stufe III</vt:lpstr>
      <vt:lpstr>Môrphium</vt:lpstr>
      <vt:lpstr>Fentanyl</vt:lpstr>
      <vt:lpstr>Buprenorphin</vt:lpstr>
      <vt:lpstr>Hydromorphon (Palladon)</vt:lpstr>
      <vt:lpstr>Oxycodon</vt:lpstr>
      <vt:lpstr>Methadon</vt:lpstr>
      <vt:lpstr>Wussten sie?</vt:lpstr>
      <vt:lpstr>Tapentadol (Palexia®)</vt:lpstr>
      <vt:lpstr>Zunahme der Verschreibung und Tote von/wegen Opioiden in den USA</vt:lpstr>
      <vt:lpstr>Opiatkonsum weltweit</vt:lpstr>
      <vt:lpstr>PowerPoint-Präsentation</vt:lpstr>
      <vt:lpstr>NW der Opioide</vt:lpstr>
      <vt:lpstr>CAVE Opioide und Benzos!</vt:lpstr>
      <vt:lpstr>Opiate und Immunmodulation</vt:lpstr>
      <vt:lpstr>Evidenz für die Wirkung von Opioiden bei chron Rückensz</vt:lpstr>
      <vt:lpstr>Empfehlung zur Th des Rückenszen mit Opioiden</vt:lpstr>
      <vt:lpstr>Opiate und Missbrauch/Abhängigkeit/Tod bei chron. Szen</vt:lpstr>
      <vt:lpstr>Co Analgetika</vt:lpstr>
      <vt:lpstr>Pregabalin und Gabapentin</vt:lpstr>
      <vt:lpstr>TZA</vt:lpstr>
      <vt:lpstr>Cannabis</vt:lpstr>
      <vt:lpstr>NNT vs NNH bei neuropath Szen</vt:lpstr>
      <vt:lpstr>Grundlagen der medikamentösen Schmerztherapie</vt:lpstr>
      <vt:lpstr>Schmerzen im Alter</vt:lpstr>
      <vt:lpstr>Häufigste Schmerzsyndrome im Alter</vt:lpstr>
      <vt:lpstr>Multimorbidität und Polypharmazie</vt:lpstr>
      <vt:lpstr>PowerPoint-Präsentation</vt:lpstr>
      <vt:lpstr>Pharmakologisch relevante physiol Veränd im Alter </vt:lpstr>
      <vt:lpstr>Veränderungen im Alter</vt:lpstr>
      <vt:lpstr>Das Ideale Schmerzmittel für den alten Menschen sollte…</vt:lpstr>
      <vt:lpstr>Paracetamol im Alter</vt:lpstr>
      <vt:lpstr>Metamizol</vt:lpstr>
      <vt:lpstr>NSAR und Coxibe im Alter</vt:lpstr>
      <vt:lpstr>Mô (MST, Mô Trofen)</vt:lpstr>
      <vt:lpstr>Fentanyl im Alter</vt:lpstr>
      <vt:lpstr>Buprenorphin (Transtec, Temgesic)</vt:lpstr>
      <vt:lpstr>Hydromorphon (Palladon)</vt:lpstr>
      <vt:lpstr>Oxycodon</vt:lpstr>
      <vt:lpstr>Methadon</vt:lpstr>
      <vt:lpstr>Fazit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Medikamentöse Schmerztherapie und beim alten PAtienten</dc:title>
  <dc:creator>stefan stöckli</dc:creator>
  <cp:lastModifiedBy>stefan stöckli</cp:lastModifiedBy>
  <cp:revision>161</cp:revision>
  <cp:lastPrinted>2018-12-12T17:28:36Z</cp:lastPrinted>
  <dcterms:created xsi:type="dcterms:W3CDTF">2018-10-24T16:35:05Z</dcterms:created>
  <dcterms:modified xsi:type="dcterms:W3CDTF">2018-12-15T14:14:50Z</dcterms:modified>
</cp:coreProperties>
</file>